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44" r:id="rId2"/>
    <p:sldMasterId id="2147483756" r:id="rId3"/>
  </p:sldMasterIdLst>
  <p:notesMasterIdLst>
    <p:notesMasterId r:id="rId43"/>
  </p:notesMasterIdLst>
  <p:sldIdLst>
    <p:sldId id="352" r:id="rId4"/>
    <p:sldId id="256" r:id="rId5"/>
    <p:sldId id="321" r:id="rId6"/>
    <p:sldId id="356" r:id="rId7"/>
    <p:sldId id="308" r:id="rId8"/>
    <p:sldId id="309" r:id="rId9"/>
    <p:sldId id="329" r:id="rId10"/>
    <p:sldId id="310" r:id="rId11"/>
    <p:sldId id="311" r:id="rId12"/>
    <p:sldId id="345" r:id="rId13"/>
    <p:sldId id="359" r:id="rId14"/>
    <p:sldId id="290" r:id="rId15"/>
    <p:sldId id="346" r:id="rId16"/>
    <p:sldId id="347" r:id="rId17"/>
    <p:sldId id="338" r:id="rId18"/>
    <p:sldId id="358" r:id="rId19"/>
    <p:sldId id="291" r:id="rId20"/>
    <p:sldId id="353" r:id="rId21"/>
    <p:sldId id="361" r:id="rId22"/>
    <p:sldId id="354" r:id="rId23"/>
    <p:sldId id="286" r:id="rId24"/>
    <p:sldId id="331" r:id="rId25"/>
    <p:sldId id="351" r:id="rId26"/>
    <p:sldId id="362" r:id="rId27"/>
    <p:sldId id="271" r:id="rId28"/>
    <p:sldId id="350" r:id="rId29"/>
    <p:sldId id="339" r:id="rId30"/>
    <p:sldId id="340" r:id="rId31"/>
    <p:sldId id="348" r:id="rId32"/>
    <p:sldId id="349" r:id="rId33"/>
    <p:sldId id="341" r:id="rId34"/>
    <p:sldId id="263" r:id="rId35"/>
    <p:sldId id="336" r:id="rId36"/>
    <p:sldId id="337" r:id="rId37"/>
    <p:sldId id="363" r:id="rId38"/>
    <p:sldId id="306" r:id="rId39"/>
    <p:sldId id="365" r:id="rId40"/>
    <p:sldId id="301" r:id="rId41"/>
    <p:sldId id="36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00CC"/>
    <a:srgbClr val="336699"/>
    <a:srgbClr val="00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71" autoAdjust="0"/>
  </p:normalViewPr>
  <p:slideViewPr>
    <p:cSldViewPr>
      <p:cViewPr>
        <p:scale>
          <a:sx n="100" d="100"/>
          <a:sy n="100" d="100"/>
        </p:scale>
        <p:origin x="354" y="5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EFE022-090D-465F-8B5D-F6E6C3772CEC}" type="datetimeFigureOut">
              <a:rPr lang="en-US" smtClean="0"/>
              <a:pPr/>
              <a:t>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4F1A1-ACBF-446E-BF21-B39FDDB36DCB}" type="slidenum">
              <a:rPr lang="en-US" smtClean="0"/>
              <a:pPr/>
              <a:t>‹#›</a:t>
            </a:fld>
            <a:endParaRPr lang="en-US"/>
          </a:p>
        </p:txBody>
      </p:sp>
    </p:spTree>
    <p:extLst>
      <p:ext uri="{BB962C8B-B14F-4D97-AF65-F5344CB8AC3E}">
        <p14:creationId xmlns:p14="http://schemas.microsoft.com/office/powerpoint/2010/main" val="383949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2E1946E3-5808-4462-953D-33CF94496FA9}" type="datetimeFigureOut">
              <a:rPr lang="en-GB" smtClean="0">
                <a:solidFill>
                  <a:srgbClr val="E3DED1">
                    <a:shade val="50000"/>
                  </a:srgbClr>
                </a:solidFill>
              </a:rPr>
              <a:pPr/>
              <a:t>06/01/2015</a:t>
            </a:fld>
            <a:endParaRPr lang="en-GB">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en-GB">
              <a:solidFill>
                <a:srgbClr val="E3DED1">
                  <a:shade val="50000"/>
                </a:srgbClr>
              </a:solidFill>
            </a:endParaRPr>
          </a:p>
        </p:txBody>
      </p:sp>
      <p:sp>
        <p:nvSpPr>
          <p:cNvPr id="11" name="Slide Number Placeholder 10"/>
          <p:cNvSpPr>
            <a:spLocks noGrp="1"/>
          </p:cNvSpPr>
          <p:nvPr>
            <p:ph type="sldNum" sz="quarter" idx="12"/>
          </p:nvPr>
        </p:nvSpPr>
        <p:spPr/>
        <p:txBody>
          <a:bodyPr/>
          <a:lstStyle>
            <a:extLst/>
          </a:lstStyle>
          <a:p>
            <a:fld id="{BE828EB9-3C72-4E2A-8C2D-EFB5B4D9DD8D}" type="slidenum">
              <a:rPr lang="en-GB" smtClean="0">
                <a:solidFill>
                  <a:srgbClr val="E3DED1">
                    <a:shade val="50000"/>
                  </a:srgbClr>
                </a:solidFill>
              </a:rPr>
              <a:pPr/>
              <a:t>‹#›</a:t>
            </a:fld>
            <a:endParaRPr lang="en-GB">
              <a:solidFill>
                <a:srgbClr val="E3DED1">
                  <a:shade val="50000"/>
                </a:srgbClr>
              </a:solidFill>
            </a:endParaRPr>
          </a:p>
        </p:txBody>
      </p:sp>
    </p:spTree>
    <p:extLst>
      <p:ext uri="{BB962C8B-B14F-4D97-AF65-F5344CB8AC3E}">
        <p14:creationId xmlns:p14="http://schemas.microsoft.com/office/powerpoint/2010/main" val="948299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E1946E3-5808-4462-953D-33CF94496FA9}" type="datetimeFigureOut">
              <a:rPr lang="en-GB" smtClean="0">
                <a:solidFill>
                  <a:srgbClr val="E3DED1">
                    <a:shade val="50000"/>
                  </a:srgbClr>
                </a:solidFill>
              </a:rPr>
              <a:pPr/>
              <a:t>06/01/2015</a:t>
            </a:fld>
            <a:endParaRPr lang="en-GB">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GB">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BE828EB9-3C72-4E2A-8C2D-EFB5B4D9DD8D}" type="slidenum">
              <a:rPr lang="en-GB" smtClean="0">
                <a:solidFill>
                  <a:srgbClr val="E3DED1">
                    <a:shade val="50000"/>
                  </a:srgbClr>
                </a:solidFill>
              </a:rPr>
              <a:pPr/>
              <a:t>‹#›</a:t>
            </a:fld>
            <a:endParaRPr lang="en-GB">
              <a:solidFill>
                <a:srgbClr val="E3DED1">
                  <a:shade val="50000"/>
                </a:srgbClr>
              </a:solidFill>
            </a:endParaRPr>
          </a:p>
        </p:txBody>
      </p:sp>
    </p:spTree>
    <p:extLst>
      <p:ext uri="{BB962C8B-B14F-4D97-AF65-F5344CB8AC3E}">
        <p14:creationId xmlns:p14="http://schemas.microsoft.com/office/powerpoint/2010/main" val="366597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E1946E3-5808-4462-953D-33CF94496FA9}" type="datetimeFigureOut">
              <a:rPr lang="en-GB" smtClean="0">
                <a:solidFill>
                  <a:srgbClr val="E3DED1">
                    <a:shade val="50000"/>
                  </a:srgbClr>
                </a:solidFill>
              </a:rPr>
              <a:pPr/>
              <a:t>06/01/2015</a:t>
            </a:fld>
            <a:endParaRPr lang="en-GB">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GB">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BE828EB9-3C72-4E2A-8C2D-EFB5B4D9DD8D}" type="slidenum">
              <a:rPr lang="en-GB" smtClean="0">
                <a:solidFill>
                  <a:srgbClr val="E3DED1">
                    <a:shade val="50000"/>
                  </a:srgbClr>
                </a:solidFill>
              </a:rPr>
              <a:pPr/>
              <a:t>‹#›</a:t>
            </a:fld>
            <a:endParaRPr lang="en-GB">
              <a:solidFill>
                <a:srgbClr val="E3DED1">
                  <a:shade val="50000"/>
                </a:srgbClr>
              </a:solidFill>
            </a:endParaRPr>
          </a:p>
        </p:txBody>
      </p:sp>
    </p:spTree>
    <p:extLst>
      <p:ext uri="{BB962C8B-B14F-4D97-AF65-F5344CB8AC3E}">
        <p14:creationId xmlns:p14="http://schemas.microsoft.com/office/powerpoint/2010/main" val="679457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E1946E3-5808-4462-953D-33CF94496FA9}" type="datetimeFigureOut">
              <a:rPr lang="en-GB" smtClean="0"/>
              <a:pPr/>
              <a:t>06/01/2015</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E828EB9-3C72-4E2A-8C2D-EFB5B4D9DD8D}" type="slidenum">
              <a:rPr lang="en-GB" smtClean="0"/>
              <a:pPr/>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1946E3-5808-4462-953D-33CF94496FA9}" type="datetimeFigureOut">
              <a:rPr lang="en-GB" smtClean="0"/>
              <a:pPr/>
              <a:t>06/01/2015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28EB9-3C72-4E2A-8C2D-EFB5B4D9DD8D}"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1946E3-5808-4462-953D-33CF94496FA9}" type="datetimeFigureOut">
              <a:rPr lang="en-GB" smtClean="0"/>
              <a:pPr/>
              <a:t>06/01/2015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28EB9-3C72-4E2A-8C2D-EFB5B4D9DD8D}"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E1946E3-5808-4462-953D-33CF94496FA9}" type="datetimeFigureOut">
              <a:rPr lang="en-GB" smtClean="0"/>
              <a:pPr/>
              <a:t>06/01/2015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28EB9-3C72-4E2A-8C2D-EFB5B4D9DD8D}" type="slidenum">
              <a:rPr lang="en-GB" smtClean="0"/>
              <a:pPr/>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1946E3-5808-4462-953D-33CF94496FA9}" type="datetimeFigureOut">
              <a:rPr lang="en-GB" smtClean="0"/>
              <a:pPr/>
              <a:t>06/01/2015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828EB9-3C72-4E2A-8C2D-EFB5B4D9DD8D}"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1946E3-5808-4462-953D-33CF94496FA9}" type="datetimeFigureOut">
              <a:rPr lang="en-GB" smtClean="0"/>
              <a:pPr/>
              <a:t>06/01/2015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828EB9-3C72-4E2A-8C2D-EFB5B4D9DD8D}"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946E3-5808-4462-953D-33CF94496FA9}" type="datetimeFigureOut">
              <a:rPr lang="en-GB" smtClean="0"/>
              <a:pPr/>
              <a:t>06/01/2015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828EB9-3C72-4E2A-8C2D-EFB5B4D9DD8D}"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E1946E3-5808-4462-953D-33CF94496FA9}" type="datetimeFigureOut">
              <a:rPr lang="en-GB" smtClean="0"/>
              <a:pPr/>
              <a:t>06/01/2015</a:t>
            </a:fld>
            <a:endParaRPr lang="en-GB"/>
          </a:p>
        </p:txBody>
      </p:sp>
      <p:sp>
        <p:nvSpPr>
          <p:cNvPr id="7" name="Slide Number Placeholder 6"/>
          <p:cNvSpPr>
            <a:spLocks noGrp="1"/>
          </p:cNvSpPr>
          <p:nvPr>
            <p:ph type="sldNum" sz="quarter" idx="12"/>
          </p:nvPr>
        </p:nvSpPr>
        <p:spPr/>
        <p:txBody>
          <a:bodyPr/>
          <a:lstStyle/>
          <a:p>
            <a:fld id="{BE828EB9-3C72-4E2A-8C2D-EFB5B4D9DD8D}" type="slidenum">
              <a:rPr lang="en-GB" smtClean="0"/>
              <a:pPr/>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E1946E3-5808-4462-953D-33CF94496FA9}" type="datetimeFigureOut">
              <a:rPr lang="en-GB" smtClean="0">
                <a:solidFill>
                  <a:srgbClr val="E3DED1">
                    <a:shade val="50000"/>
                  </a:srgbClr>
                </a:solidFill>
              </a:rPr>
              <a:pPr/>
              <a:t>06/01/2015</a:t>
            </a:fld>
            <a:endParaRPr lang="en-GB">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GB">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BE828EB9-3C72-4E2A-8C2D-EFB5B4D9DD8D}" type="slidenum">
              <a:rPr lang="en-GB" smtClean="0">
                <a:solidFill>
                  <a:srgbClr val="E3DED1">
                    <a:shade val="50000"/>
                  </a:srgbClr>
                </a:solidFill>
              </a:rPr>
              <a:pPr/>
              <a:t>‹#›</a:t>
            </a:fld>
            <a:endParaRPr lang="en-GB">
              <a:solidFill>
                <a:srgbClr val="E3DED1">
                  <a:shade val="50000"/>
                </a:srgbClr>
              </a:solidFill>
            </a:endParaRPr>
          </a:p>
        </p:txBody>
      </p:sp>
    </p:spTree>
    <p:extLst>
      <p:ext uri="{BB962C8B-B14F-4D97-AF65-F5344CB8AC3E}">
        <p14:creationId xmlns:p14="http://schemas.microsoft.com/office/powerpoint/2010/main" val="743623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1946E3-5808-4462-953D-33CF94496FA9}" type="datetimeFigureOut">
              <a:rPr lang="en-GB" smtClean="0"/>
              <a:pPr/>
              <a:t>06/01/2015</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BE828EB9-3C72-4E2A-8C2D-EFB5B4D9DD8D}"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1946E3-5808-4462-953D-33CF94496FA9}" type="datetimeFigureOut">
              <a:rPr lang="en-GB" smtClean="0"/>
              <a:pPr/>
              <a:t>06/01/2015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28EB9-3C72-4E2A-8C2D-EFB5B4D9DD8D}"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1946E3-5808-4462-953D-33CF94496FA9}" type="datetimeFigureOut">
              <a:rPr lang="en-GB" smtClean="0"/>
              <a:pPr/>
              <a:t>06/01/2015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28EB9-3C72-4E2A-8C2D-EFB5B4D9DD8D}" type="slidenum">
              <a:rPr lang="en-GB" smtClean="0"/>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000DC9B-EB00-4BA5-8606-ABC0608C17FD}" type="datetimeFigureOut">
              <a:rPr lang="en-GB" smtClean="0">
                <a:solidFill>
                  <a:srgbClr val="465E9C"/>
                </a:solidFill>
              </a:rPr>
              <a:pPr/>
              <a:t>06/01/2015</a:t>
            </a:fld>
            <a:endParaRPr lang="en-GB">
              <a:solidFill>
                <a:srgbClr val="465E9C"/>
              </a:solidFill>
            </a:endParaRP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solidFill>
                <a:srgbClr val="465E9C"/>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2EEE33A-B40B-49E3-9E04-C88575FE22F5}" type="slidenum">
              <a:rPr lang="en-GB" smtClean="0">
                <a:solidFill>
                  <a:srgbClr val="465E9C"/>
                </a:solidFill>
              </a:rPr>
              <a:pPr/>
              <a:t>‹#›</a:t>
            </a:fld>
            <a:endParaRPr lang="en-GB">
              <a:solidFill>
                <a:srgbClr val="465E9C"/>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00DC9B-EB00-4BA5-8606-ABC0608C17FD}" type="datetimeFigureOut">
              <a:rPr lang="en-GB" smtClean="0">
                <a:solidFill>
                  <a:srgbClr val="465E9C"/>
                </a:solidFill>
              </a:rPr>
              <a:pPr/>
              <a:t>06/01/2015</a:t>
            </a:fld>
            <a:endParaRPr lang="en-GB">
              <a:solidFill>
                <a:srgbClr val="465E9C"/>
              </a:solidFill>
            </a:endParaRPr>
          </a:p>
        </p:txBody>
      </p:sp>
      <p:sp>
        <p:nvSpPr>
          <p:cNvPr id="5" name="Footer Placeholder 4"/>
          <p:cNvSpPr>
            <a:spLocks noGrp="1"/>
          </p:cNvSpPr>
          <p:nvPr>
            <p:ph type="ftr" sz="quarter" idx="11"/>
          </p:nvPr>
        </p:nvSpPr>
        <p:spPr/>
        <p:txBody>
          <a:bodyPr/>
          <a:lstStyle/>
          <a:p>
            <a:endParaRPr lang="en-GB">
              <a:solidFill>
                <a:srgbClr val="465E9C"/>
              </a:solidFill>
            </a:endParaRPr>
          </a:p>
        </p:txBody>
      </p:sp>
      <p:sp>
        <p:nvSpPr>
          <p:cNvPr id="6" name="Slide Number Placeholder 5"/>
          <p:cNvSpPr>
            <a:spLocks noGrp="1"/>
          </p:cNvSpPr>
          <p:nvPr>
            <p:ph type="sldNum" sz="quarter" idx="12"/>
          </p:nvPr>
        </p:nvSpPr>
        <p:spPr/>
        <p:txBody>
          <a:bodyPr/>
          <a:lstStyle/>
          <a:p>
            <a:fld id="{02EEE33A-B40B-49E3-9E04-C88575FE22F5}" type="slidenum">
              <a:rPr lang="en-GB" smtClean="0">
                <a:solidFill>
                  <a:srgbClr val="465E9C"/>
                </a:solidFill>
              </a:rPr>
              <a:pPr/>
              <a:t>‹#›</a:t>
            </a:fld>
            <a:endParaRPr lang="en-GB">
              <a:solidFill>
                <a:srgbClr val="465E9C"/>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00DC9B-EB00-4BA5-8606-ABC0608C17FD}" type="datetimeFigureOut">
              <a:rPr lang="en-GB" smtClean="0">
                <a:solidFill>
                  <a:srgbClr val="465E9C"/>
                </a:solidFill>
              </a:rPr>
              <a:pPr/>
              <a:t>06/01/2015</a:t>
            </a:fld>
            <a:endParaRPr lang="en-GB">
              <a:solidFill>
                <a:srgbClr val="465E9C"/>
              </a:solidFill>
            </a:endParaRPr>
          </a:p>
        </p:txBody>
      </p:sp>
      <p:sp>
        <p:nvSpPr>
          <p:cNvPr id="5" name="Footer Placeholder 4"/>
          <p:cNvSpPr>
            <a:spLocks noGrp="1"/>
          </p:cNvSpPr>
          <p:nvPr>
            <p:ph type="ftr" sz="quarter" idx="11"/>
          </p:nvPr>
        </p:nvSpPr>
        <p:spPr/>
        <p:txBody>
          <a:bodyPr/>
          <a:lstStyle/>
          <a:p>
            <a:endParaRPr lang="en-GB">
              <a:solidFill>
                <a:srgbClr val="465E9C"/>
              </a:solidFill>
            </a:endParaRPr>
          </a:p>
        </p:txBody>
      </p:sp>
      <p:sp>
        <p:nvSpPr>
          <p:cNvPr id="6" name="Slide Number Placeholder 5"/>
          <p:cNvSpPr>
            <a:spLocks noGrp="1"/>
          </p:cNvSpPr>
          <p:nvPr>
            <p:ph type="sldNum" sz="quarter" idx="12"/>
          </p:nvPr>
        </p:nvSpPr>
        <p:spPr/>
        <p:txBody>
          <a:bodyPr/>
          <a:lstStyle/>
          <a:p>
            <a:fld id="{02EEE33A-B40B-49E3-9E04-C88575FE22F5}" type="slidenum">
              <a:rPr lang="en-GB" smtClean="0">
                <a:solidFill>
                  <a:srgbClr val="465E9C"/>
                </a:solidFill>
              </a:rPr>
              <a:pPr/>
              <a:t>‹#›</a:t>
            </a:fld>
            <a:endParaRPr lang="en-GB">
              <a:solidFill>
                <a:srgbClr val="465E9C"/>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000DC9B-EB00-4BA5-8606-ABC0608C17FD}" type="datetimeFigureOut">
              <a:rPr lang="en-GB" smtClean="0">
                <a:solidFill>
                  <a:srgbClr val="465E9C"/>
                </a:solidFill>
              </a:rPr>
              <a:pPr/>
              <a:t>06/01/2015</a:t>
            </a:fld>
            <a:endParaRPr lang="en-GB">
              <a:solidFill>
                <a:srgbClr val="465E9C"/>
              </a:solidFill>
            </a:endParaRPr>
          </a:p>
        </p:txBody>
      </p:sp>
      <p:sp>
        <p:nvSpPr>
          <p:cNvPr id="6" name="Footer Placeholder 5"/>
          <p:cNvSpPr>
            <a:spLocks noGrp="1"/>
          </p:cNvSpPr>
          <p:nvPr>
            <p:ph type="ftr" sz="quarter" idx="11"/>
          </p:nvPr>
        </p:nvSpPr>
        <p:spPr/>
        <p:txBody>
          <a:bodyPr/>
          <a:lstStyle/>
          <a:p>
            <a:endParaRPr lang="en-GB">
              <a:solidFill>
                <a:srgbClr val="465E9C"/>
              </a:solidFill>
            </a:endParaRPr>
          </a:p>
        </p:txBody>
      </p:sp>
      <p:sp>
        <p:nvSpPr>
          <p:cNvPr id="7" name="Slide Number Placeholder 6"/>
          <p:cNvSpPr>
            <a:spLocks noGrp="1"/>
          </p:cNvSpPr>
          <p:nvPr>
            <p:ph type="sldNum" sz="quarter" idx="12"/>
          </p:nvPr>
        </p:nvSpPr>
        <p:spPr/>
        <p:txBody>
          <a:bodyPr/>
          <a:lstStyle/>
          <a:p>
            <a:fld id="{02EEE33A-B40B-49E3-9E04-C88575FE22F5}" type="slidenum">
              <a:rPr lang="en-GB" smtClean="0">
                <a:solidFill>
                  <a:srgbClr val="465E9C"/>
                </a:solidFill>
              </a:rPr>
              <a:pPr/>
              <a:t>‹#›</a:t>
            </a:fld>
            <a:endParaRPr lang="en-GB">
              <a:solidFill>
                <a:srgbClr val="465E9C"/>
              </a:solidFill>
            </a:endParaRP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00DC9B-EB00-4BA5-8606-ABC0608C17FD}" type="datetimeFigureOut">
              <a:rPr lang="en-GB" smtClean="0">
                <a:solidFill>
                  <a:srgbClr val="465E9C"/>
                </a:solidFill>
              </a:rPr>
              <a:pPr/>
              <a:t>06/01/2015</a:t>
            </a:fld>
            <a:endParaRPr lang="en-GB">
              <a:solidFill>
                <a:srgbClr val="465E9C"/>
              </a:solidFill>
            </a:endParaRPr>
          </a:p>
        </p:txBody>
      </p:sp>
      <p:sp>
        <p:nvSpPr>
          <p:cNvPr id="8" name="Footer Placeholder 7"/>
          <p:cNvSpPr>
            <a:spLocks noGrp="1"/>
          </p:cNvSpPr>
          <p:nvPr>
            <p:ph type="ftr" sz="quarter" idx="11"/>
          </p:nvPr>
        </p:nvSpPr>
        <p:spPr/>
        <p:txBody>
          <a:bodyPr/>
          <a:lstStyle/>
          <a:p>
            <a:endParaRPr lang="en-GB">
              <a:solidFill>
                <a:srgbClr val="465E9C"/>
              </a:solidFill>
            </a:endParaRPr>
          </a:p>
        </p:txBody>
      </p:sp>
      <p:sp>
        <p:nvSpPr>
          <p:cNvPr id="9" name="Slide Number Placeholder 8"/>
          <p:cNvSpPr>
            <a:spLocks noGrp="1"/>
          </p:cNvSpPr>
          <p:nvPr>
            <p:ph type="sldNum" sz="quarter" idx="12"/>
          </p:nvPr>
        </p:nvSpPr>
        <p:spPr/>
        <p:txBody>
          <a:bodyPr/>
          <a:lstStyle/>
          <a:p>
            <a:fld id="{02EEE33A-B40B-49E3-9E04-C88575FE22F5}" type="slidenum">
              <a:rPr lang="en-GB" smtClean="0">
                <a:solidFill>
                  <a:srgbClr val="465E9C"/>
                </a:solidFill>
              </a:rPr>
              <a:pPr/>
              <a:t>‹#›</a:t>
            </a:fld>
            <a:endParaRPr lang="en-GB">
              <a:solidFill>
                <a:srgbClr val="465E9C"/>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00DC9B-EB00-4BA5-8606-ABC0608C17FD}" type="datetimeFigureOut">
              <a:rPr lang="en-GB" smtClean="0">
                <a:solidFill>
                  <a:srgbClr val="465E9C"/>
                </a:solidFill>
              </a:rPr>
              <a:pPr/>
              <a:t>06/01/2015</a:t>
            </a:fld>
            <a:endParaRPr lang="en-GB">
              <a:solidFill>
                <a:srgbClr val="465E9C"/>
              </a:solidFill>
            </a:endParaRPr>
          </a:p>
        </p:txBody>
      </p:sp>
      <p:sp>
        <p:nvSpPr>
          <p:cNvPr id="4" name="Footer Placeholder 3"/>
          <p:cNvSpPr>
            <a:spLocks noGrp="1"/>
          </p:cNvSpPr>
          <p:nvPr>
            <p:ph type="ftr" sz="quarter" idx="11"/>
          </p:nvPr>
        </p:nvSpPr>
        <p:spPr/>
        <p:txBody>
          <a:bodyPr/>
          <a:lstStyle/>
          <a:p>
            <a:endParaRPr lang="en-GB">
              <a:solidFill>
                <a:srgbClr val="465E9C"/>
              </a:solidFill>
            </a:endParaRPr>
          </a:p>
        </p:txBody>
      </p:sp>
      <p:sp>
        <p:nvSpPr>
          <p:cNvPr id="5" name="Slide Number Placeholder 4"/>
          <p:cNvSpPr>
            <a:spLocks noGrp="1"/>
          </p:cNvSpPr>
          <p:nvPr>
            <p:ph type="sldNum" sz="quarter" idx="12"/>
          </p:nvPr>
        </p:nvSpPr>
        <p:spPr/>
        <p:txBody>
          <a:bodyPr/>
          <a:lstStyle/>
          <a:p>
            <a:fld id="{02EEE33A-B40B-49E3-9E04-C88575FE22F5}" type="slidenum">
              <a:rPr lang="en-GB" smtClean="0">
                <a:solidFill>
                  <a:srgbClr val="465E9C"/>
                </a:solidFill>
              </a:rPr>
              <a:pPr/>
              <a:t>‹#›</a:t>
            </a:fld>
            <a:endParaRPr lang="en-GB">
              <a:solidFill>
                <a:srgbClr val="465E9C"/>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0DC9B-EB00-4BA5-8606-ABC0608C17FD}" type="datetimeFigureOut">
              <a:rPr lang="en-GB" smtClean="0">
                <a:solidFill>
                  <a:srgbClr val="465E9C"/>
                </a:solidFill>
              </a:rPr>
              <a:pPr/>
              <a:t>06/01/2015</a:t>
            </a:fld>
            <a:endParaRPr lang="en-GB">
              <a:solidFill>
                <a:srgbClr val="465E9C"/>
              </a:solidFill>
            </a:endParaRPr>
          </a:p>
        </p:txBody>
      </p:sp>
      <p:sp>
        <p:nvSpPr>
          <p:cNvPr id="3" name="Footer Placeholder 2"/>
          <p:cNvSpPr>
            <a:spLocks noGrp="1"/>
          </p:cNvSpPr>
          <p:nvPr>
            <p:ph type="ftr" sz="quarter" idx="11"/>
          </p:nvPr>
        </p:nvSpPr>
        <p:spPr/>
        <p:txBody>
          <a:bodyPr/>
          <a:lstStyle/>
          <a:p>
            <a:endParaRPr lang="en-GB">
              <a:solidFill>
                <a:srgbClr val="465E9C"/>
              </a:solidFill>
            </a:endParaRPr>
          </a:p>
        </p:txBody>
      </p:sp>
      <p:sp>
        <p:nvSpPr>
          <p:cNvPr id="4" name="Slide Number Placeholder 3"/>
          <p:cNvSpPr>
            <a:spLocks noGrp="1"/>
          </p:cNvSpPr>
          <p:nvPr>
            <p:ph type="sldNum" sz="quarter" idx="12"/>
          </p:nvPr>
        </p:nvSpPr>
        <p:spPr/>
        <p:txBody>
          <a:bodyPr/>
          <a:lstStyle/>
          <a:p>
            <a:fld id="{02EEE33A-B40B-49E3-9E04-C88575FE22F5}" type="slidenum">
              <a:rPr lang="en-GB" smtClean="0">
                <a:solidFill>
                  <a:srgbClr val="465E9C"/>
                </a:solidFill>
              </a:rPr>
              <a:pPr/>
              <a:t>‹#›</a:t>
            </a:fld>
            <a:endParaRPr lang="en-GB">
              <a:solidFill>
                <a:srgbClr val="465E9C"/>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E1946E3-5808-4462-953D-33CF94496FA9}" type="datetimeFigureOut">
              <a:rPr lang="en-GB" smtClean="0">
                <a:solidFill>
                  <a:srgbClr val="E3DED1">
                    <a:shade val="50000"/>
                  </a:srgbClr>
                </a:solidFill>
              </a:rPr>
              <a:pPr/>
              <a:t>06/01/2015</a:t>
            </a:fld>
            <a:endParaRPr lang="en-GB">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GB">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BE828EB9-3C72-4E2A-8C2D-EFB5B4D9DD8D}" type="slidenum">
              <a:rPr lang="en-GB" smtClean="0">
                <a:solidFill>
                  <a:srgbClr val="E3DED1">
                    <a:shade val="50000"/>
                  </a:srgbClr>
                </a:solidFill>
              </a:rPr>
              <a:pPr/>
              <a:t>‹#›</a:t>
            </a:fld>
            <a:endParaRPr lang="en-GB">
              <a:solidFill>
                <a:srgbClr val="E3DED1">
                  <a:shade val="50000"/>
                </a:srgbClr>
              </a:solidFill>
            </a:endParaRPr>
          </a:p>
        </p:txBody>
      </p:sp>
    </p:spTree>
    <p:extLst>
      <p:ext uri="{BB962C8B-B14F-4D97-AF65-F5344CB8AC3E}">
        <p14:creationId xmlns:p14="http://schemas.microsoft.com/office/powerpoint/2010/main" val="3506802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000DC9B-EB00-4BA5-8606-ABC0608C17FD}" type="datetimeFigureOut">
              <a:rPr lang="en-GB" smtClean="0">
                <a:solidFill>
                  <a:srgbClr val="465E9C"/>
                </a:solidFill>
              </a:rPr>
              <a:pPr/>
              <a:t>06/01/2015</a:t>
            </a:fld>
            <a:endParaRPr lang="en-GB">
              <a:solidFill>
                <a:srgbClr val="465E9C"/>
              </a:solidFill>
            </a:endParaRPr>
          </a:p>
        </p:txBody>
      </p:sp>
      <p:sp>
        <p:nvSpPr>
          <p:cNvPr id="7" name="Slide Number Placeholder 6"/>
          <p:cNvSpPr>
            <a:spLocks noGrp="1"/>
          </p:cNvSpPr>
          <p:nvPr>
            <p:ph type="sldNum" sz="quarter" idx="12"/>
          </p:nvPr>
        </p:nvSpPr>
        <p:spPr/>
        <p:txBody>
          <a:bodyPr/>
          <a:lstStyle/>
          <a:p>
            <a:fld id="{02EEE33A-B40B-49E3-9E04-C88575FE22F5}" type="slidenum">
              <a:rPr lang="en-GB" smtClean="0">
                <a:solidFill>
                  <a:srgbClr val="465E9C"/>
                </a:solidFill>
              </a:rPr>
              <a:pPr/>
              <a:t>‹#›</a:t>
            </a:fld>
            <a:endParaRPr lang="en-GB">
              <a:solidFill>
                <a:srgbClr val="465E9C"/>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solidFill>
                <a:srgbClr val="465E9C"/>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00DC9B-EB00-4BA5-8606-ABC0608C17FD}" type="datetimeFigureOut">
              <a:rPr lang="en-GB" smtClean="0">
                <a:solidFill>
                  <a:srgbClr val="465E9C"/>
                </a:solidFill>
              </a:rPr>
              <a:pPr/>
              <a:t>06/01/2015</a:t>
            </a:fld>
            <a:endParaRPr lang="en-GB">
              <a:solidFill>
                <a:srgbClr val="465E9C"/>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solidFill>
                <a:srgbClr val="465E9C"/>
              </a:solidFill>
            </a:endParaRPr>
          </a:p>
        </p:txBody>
      </p:sp>
      <p:sp>
        <p:nvSpPr>
          <p:cNvPr id="7" name="Slide Number Placeholder 6"/>
          <p:cNvSpPr>
            <a:spLocks noGrp="1"/>
          </p:cNvSpPr>
          <p:nvPr>
            <p:ph type="sldNum" sz="quarter" idx="12"/>
          </p:nvPr>
        </p:nvSpPr>
        <p:spPr/>
        <p:txBody>
          <a:bodyPr/>
          <a:lstStyle/>
          <a:p>
            <a:fld id="{02EEE33A-B40B-49E3-9E04-C88575FE22F5}" type="slidenum">
              <a:rPr lang="en-GB" smtClean="0">
                <a:solidFill>
                  <a:srgbClr val="465E9C"/>
                </a:solidFill>
              </a:rPr>
              <a:pPr/>
              <a:t>‹#›</a:t>
            </a:fld>
            <a:endParaRPr lang="en-GB">
              <a:solidFill>
                <a:srgbClr val="465E9C"/>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00DC9B-EB00-4BA5-8606-ABC0608C17FD}" type="datetimeFigureOut">
              <a:rPr lang="en-GB" smtClean="0">
                <a:solidFill>
                  <a:srgbClr val="465E9C"/>
                </a:solidFill>
              </a:rPr>
              <a:pPr/>
              <a:t>06/01/2015</a:t>
            </a:fld>
            <a:endParaRPr lang="en-GB">
              <a:solidFill>
                <a:srgbClr val="465E9C"/>
              </a:solidFill>
            </a:endParaRPr>
          </a:p>
        </p:txBody>
      </p:sp>
      <p:sp>
        <p:nvSpPr>
          <p:cNvPr id="5" name="Footer Placeholder 4"/>
          <p:cNvSpPr>
            <a:spLocks noGrp="1"/>
          </p:cNvSpPr>
          <p:nvPr>
            <p:ph type="ftr" sz="quarter" idx="11"/>
          </p:nvPr>
        </p:nvSpPr>
        <p:spPr/>
        <p:txBody>
          <a:bodyPr/>
          <a:lstStyle/>
          <a:p>
            <a:endParaRPr lang="en-GB">
              <a:solidFill>
                <a:srgbClr val="465E9C"/>
              </a:solidFill>
            </a:endParaRPr>
          </a:p>
        </p:txBody>
      </p:sp>
      <p:sp>
        <p:nvSpPr>
          <p:cNvPr id="6" name="Slide Number Placeholder 5"/>
          <p:cNvSpPr>
            <a:spLocks noGrp="1"/>
          </p:cNvSpPr>
          <p:nvPr>
            <p:ph type="sldNum" sz="quarter" idx="12"/>
          </p:nvPr>
        </p:nvSpPr>
        <p:spPr/>
        <p:txBody>
          <a:bodyPr/>
          <a:lstStyle/>
          <a:p>
            <a:fld id="{02EEE33A-B40B-49E3-9E04-C88575FE22F5}" type="slidenum">
              <a:rPr lang="en-GB" smtClean="0">
                <a:solidFill>
                  <a:srgbClr val="465E9C"/>
                </a:solidFill>
              </a:rPr>
              <a:pPr/>
              <a:t>‹#›</a:t>
            </a:fld>
            <a:endParaRPr lang="en-GB">
              <a:solidFill>
                <a:srgbClr val="465E9C"/>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00DC9B-EB00-4BA5-8606-ABC0608C17FD}" type="datetimeFigureOut">
              <a:rPr lang="en-GB" smtClean="0">
                <a:solidFill>
                  <a:srgbClr val="465E9C"/>
                </a:solidFill>
              </a:rPr>
              <a:pPr/>
              <a:t>06/01/2015</a:t>
            </a:fld>
            <a:endParaRPr lang="en-GB">
              <a:solidFill>
                <a:srgbClr val="465E9C"/>
              </a:solidFill>
            </a:endParaRPr>
          </a:p>
        </p:txBody>
      </p:sp>
      <p:sp>
        <p:nvSpPr>
          <p:cNvPr id="5" name="Footer Placeholder 4"/>
          <p:cNvSpPr>
            <a:spLocks noGrp="1"/>
          </p:cNvSpPr>
          <p:nvPr>
            <p:ph type="ftr" sz="quarter" idx="11"/>
          </p:nvPr>
        </p:nvSpPr>
        <p:spPr/>
        <p:txBody>
          <a:bodyPr/>
          <a:lstStyle/>
          <a:p>
            <a:endParaRPr lang="en-GB">
              <a:solidFill>
                <a:srgbClr val="465E9C"/>
              </a:solidFill>
            </a:endParaRPr>
          </a:p>
        </p:txBody>
      </p:sp>
      <p:sp>
        <p:nvSpPr>
          <p:cNvPr id="6" name="Slide Number Placeholder 5"/>
          <p:cNvSpPr>
            <a:spLocks noGrp="1"/>
          </p:cNvSpPr>
          <p:nvPr>
            <p:ph type="sldNum" sz="quarter" idx="12"/>
          </p:nvPr>
        </p:nvSpPr>
        <p:spPr/>
        <p:txBody>
          <a:bodyPr/>
          <a:lstStyle/>
          <a:p>
            <a:fld id="{02EEE33A-B40B-49E3-9E04-C88575FE22F5}" type="slidenum">
              <a:rPr lang="en-GB" smtClean="0">
                <a:solidFill>
                  <a:srgbClr val="465E9C"/>
                </a:solidFill>
              </a:rPr>
              <a:pPr/>
              <a:t>‹#›</a:t>
            </a:fld>
            <a:endParaRPr lang="en-GB">
              <a:solidFill>
                <a:srgbClr val="465E9C"/>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E1946E3-5808-4462-953D-33CF94496FA9}" type="datetimeFigureOut">
              <a:rPr lang="en-GB" smtClean="0">
                <a:solidFill>
                  <a:srgbClr val="E3DED1">
                    <a:shade val="50000"/>
                  </a:srgbClr>
                </a:solidFill>
              </a:rPr>
              <a:pPr/>
              <a:t>06/01/2015</a:t>
            </a:fld>
            <a:endParaRPr lang="en-GB">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en-GB">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BE828EB9-3C72-4E2A-8C2D-EFB5B4D9DD8D}" type="slidenum">
              <a:rPr lang="en-GB" smtClean="0">
                <a:solidFill>
                  <a:srgbClr val="E3DED1">
                    <a:shade val="50000"/>
                  </a:srgbClr>
                </a:solidFill>
              </a:rPr>
              <a:pPr/>
              <a:t>‹#›</a:t>
            </a:fld>
            <a:endParaRPr lang="en-GB">
              <a:solidFill>
                <a:srgbClr val="E3DED1">
                  <a:shade val="50000"/>
                </a:srgbClr>
              </a:solidFill>
            </a:endParaRPr>
          </a:p>
        </p:txBody>
      </p:sp>
    </p:spTree>
    <p:extLst>
      <p:ext uri="{BB962C8B-B14F-4D97-AF65-F5344CB8AC3E}">
        <p14:creationId xmlns:p14="http://schemas.microsoft.com/office/powerpoint/2010/main" val="1026108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E1946E3-5808-4462-953D-33CF94496FA9}" type="datetimeFigureOut">
              <a:rPr lang="en-GB" smtClean="0">
                <a:solidFill>
                  <a:srgbClr val="E3DED1">
                    <a:shade val="50000"/>
                  </a:srgbClr>
                </a:solidFill>
              </a:rPr>
              <a:pPr/>
              <a:t>06/01/2015</a:t>
            </a:fld>
            <a:endParaRPr lang="en-GB">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en-GB">
              <a:solidFill>
                <a:srgbClr val="E3DED1">
                  <a:shade val="50000"/>
                </a:srgbClr>
              </a:solidFill>
            </a:endParaRPr>
          </a:p>
        </p:txBody>
      </p:sp>
      <p:sp>
        <p:nvSpPr>
          <p:cNvPr id="9" name="Slide Number Placeholder 8"/>
          <p:cNvSpPr>
            <a:spLocks noGrp="1"/>
          </p:cNvSpPr>
          <p:nvPr>
            <p:ph type="sldNum" sz="quarter" idx="12"/>
          </p:nvPr>
        </p:nvSpPr>
        <p:spPr/>
        <p:txBody>
          <a:bodyPr/>
          <a:lstStyle>
            <a:extLst/>
          </a:lstStyle>
          <a:p>
            <a:fld id="{BE828EB9-3C72-4E2A-8C2D-EFB5B4D9DD8D}" type="slidenum">
              <a:rPr lang="en-GB" smtClean="0">
                <a:solidFill>
                  <a:srgbClr val="E3DED1">
                    <a:shade val="50000"/>
                  </a:srgbClr>
                </a:solidFill>
              </a:rPr>
              <a:pPr/>
              <a:t>‹#›</a:t>
            </a:fld>
            <a:endParaRPr lang="en-GB">
              <a:solidFill>
                <a:srgbClr val="E3DED1">
                  <a:shade val="50000"/>
                </a:srgbClr>
              </a:solidFill>
            </a:endParaRPr>
          </a:p>
        </p:txBody>
      </p:sp>
    </p:spTree>
    <p:extLst>
      <p:ext uri="{BB962C8B-B14F-4D97-AF65-F5344CB8AC3E}">
        <p14:creationId xmlns:p14="http://schemas.microsoft.com/office/powerpoint/2010/main" val="146299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E1946E3-5808-4462-953D-33CF94496FA9}" type="datetimeFigureOut">
              <a:rPr lang="en-GB" smtClean="0">
                <a:solidFill>
                  <a:srgbClr val="E3DED1">
                    <a:shade val="50000"/>
                  </a:srgbClr>
                </a:solidFill>
              </a:rPr>
              <a:pPr/>
              <a:t>06/01/2015</a:t>
            </a:fld>
            <a:endParaRPr lang="en-GB">
              <a:solidFill>
                <a:srgbClr val="E3DED1">
                  <a:shade val="50000"/>
                </a:srgbClr>
              </a:solidFill>
            </a:endParaRPr>
          </a:p>
        </p:txBody>
      </p:sp>
      <p:sp>
        <p:nvSpPr>
          <p:cNvPr id="4" name="Footer Placeholder 3"/>
          <p:cNvSpPr>
            <a:spLocks noGrp="1"/>
          </p:cNvSpPr>
          <p:nvPr>
            <p:ph type="ftr" sz="quarter" idx="11"/>
          </p:nvPr>
        </p:nvSpPr>
        <p:spPr/>
        <p:txBody>
          <a:bodyPr/>
          <a:lstStyle>
            <a:extLst/>
          </a:lstStyle>
          <a:p>
            <a:endParaRPr lang="en-GB">
              <a:solidFill>
                <a:srgbClr val="E3DED1">
                  <a:shade val="50000"/>
                </a:srgbClr>
              </a:solidFill>
            </a:endParaRPr>
          </a:p>
        </p:txBody>
      </p:sp>
      <p:sp>
        <p:nvSpPr>
          <p:cNvPr id="5" name="Slide Number Placeholder 4"/>
          <p:cNvSpPr>
            <a:spLocks noGrp="1"/>
          </p:cNvSpPr>
          <p:nvPr>
            <p:ph type="sldNum" sz="quarter" idx="12"/>
          </p:nvPr>
        </p:nvSpPr>
        <p:spPr/>
        <p:txBody>
          <a:bodyPr/>
          <a:lstStyle>
            <a:extLst/>
          </a:lstStyle>
          <a:p>
            <a:fld id="{BE828EB9-3C72-4E2A-8C2D-EFB5B4D9DD8D}" type="slidenum">
              <a:rPr lang="en-GB" smtClean="0">
                <a:solidFill>
                  <a:srgbClr val="E3DED1">
                    <a:shade val="50000"/>
                  </a:srgbClr>
                </a:solidFill>
              </a:rPr>
              <a:pPr/>
              <a:t>‹#›</a:t>
            </a:fld>
            <a:endParaRPr lang="en-GB">
              <a:solidFill>
                <a:srgbClr val="E3DED1">
                  <a:shade val="50000"/>
                </a:srgbClr>
              </a:solidFill>
            </a:endParaRPr>
          </a:p>
        </p:txBody>
      </p:sp>
    </p:spTree>
    <p:extLst>
      <p:ext uri="{BB962C8B-B14F-4D97-AF65-F5344CB8AC3E}">
        <p14:creationId xmlns:p14="http://schemas.microsoft.com/office/powerpoint/2010/main" val="213355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2E1946E3-5808-4462-953D-33CF94496FA9}" type="datetimeFigureOut">
              <a:rPr lang="en-GB" smtClean="0">
                <a:solidFill>
                  <a:srgbClr val="E3DED1">
                    <a:shade val="50000"/>
                  </a:srgbClr>
                </a:solidFill>
              </a:rPr>
              <a:pPr/>
              <a:t>06/01/2015</a:t>
            </a:fld>
            <a:endParaRPr lang="en-GB">
              <a:solidFill>
                <a:srgbClr val="E3DED1">
                  <a:shade val="50000"/>
                </a:srgbClr>
              </a:solidFill>
            </a:endParaRPr>
          </a:p>
        </p:txBody>
      </p:sp>
      <p:sp>
        <p:nvSpPr>
          <p:cNvPr id="3" name="Footer Placeholder 2"/>
          <p:cNvSpPr>
            <a:spLocks noGrp="1"/>
          </p:cNvSpPr>
          <p:nvPr>
            <p:ph type="ftr" sz="quarter" idx="11"/>
          </p:nvPr>
        </p:nvSpPr>
        <p:spPr/>
        <p:txBody>
          <a:bodyPr/>
          <a:lstStyle>
            <a:extLst/>
          </a:lstStyle>
          <a:p>
            <a:endParaRPr lang="en-GB">
              <a:solidFill>
                <a:srgbClr val="E3DED1">
                  <a:shade val="50000"/>
                </a:srgbClr>
              </a:solidFill>
            </a:endParaRPr>
          </a:p>
        </p:txBody>
      </p:sp>
      <p:sp>
        <p:nvSpPr>
          <p:cNvPr id="4" name="Slide Number Placeholder 3"/>
          <p:cNvSpPr>
            <a:spLocks noGrp="1"/>
          </p:cNvSpPr>
          <p:nvPr>
            <p:ph type="sldNum" sz="quarter" idx="12"/>
          </p:nvPr>
        </p:nvSpPr>
        <p:spPr/>
        <p:txBody>
          <a:bodyPr/>
          <a:lstStyle>
            <a:extLst/>
          </a:lstStyle>
          <a:p>
            <a:fld id="{BE828EB9-3C72-4E2A-8C2D-EFB5B4D9DD8D}" type="slidenum">
              <a:rPr lang="en-GB" smtClean="0">
                <a:solidFill>
                  <a:srgbClr val="E3DED1">
                    <a:shade val="50000"/>
                  </a:srgbClr>
                </a:solidFill>
              </a:rPr>
              <a:pPr/>
              <a:t>‹#›</a:t>
            </a:fld>
            <a:endParaRPr lang="en-GB">
              <a:solidFill>
                <a:srgbClr val="E3DED1">
                  <a:shade val="50000"/>
                </a:srgbClr>
              </a:solidFill>
            </a:endParaRPr>
          </a:p>
        </p:txBody>
      </p:sp>
    </p:spTree>
    <p:extLst>
      <p:ext uri="{BB962C8B-B14F-4D97-AF65-F5344CB8AC3E}">
        <p14:creationId xmlns:p14="http://schemas.microsoft.com/office/powerpoint/2010/main" val="226889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E1946E3-5808-4462-953D-33CF94496FA9}" type="datetimeFigureOut">
              <a:rPr lang="en-GB" smtClean="0">
                <a:solidFill>
                  <a:srgbClr val="E3DED1">
                    <a:shade val="50000"/>
                  </a:srgbClr>
                </a:solidFill>
              </a:rPr>
              <a:pPr/>
              <a:t>06/01/2015</a:t>
            </a:fld>
            <a:endParaRPr lang="en-GB">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en-GB">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BE828EB9-3C72-4E2A-8C2D-EFB5B4D9DD8D}" type="slidenum">
              <a:rPr lang="en-GB" smtClean="0">
                <a:solidFill>
                  <a:srgbClr val="E3DED1">
                    <a:shade val="50000"/>
                  </a:srgbClr>
                </a:solidFill>
              </a:rPr>
              <a:pPr/>
              <a:t>‹#›</a:t>
            </a:fld>
            <a:endParaRPr lang="en-GB">
              <a:solidFill>
                <a:srgbClr val="E3DED1">
                  <a:shade val="50000"/>
                </a:srgbClr>
              </a:solidFill>
            </a:endParaRPr>
          </a:p>
        </p:txBody>
      </p:sp>
    </p:spTree>
    <p:extLst>
      <p:ext uri="{BB962C8B-B14F-4D97-AF65-F5344CB8AC3E}">
        <p14:creationId xmlns:p14="http://schemas.microsoft.com/office/powerpoint/2010/main" val="54778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E1946E3-5808-4462-953D-33CF94496FA9}" type="datetimeFigureOut">
              <a:rPr lang="en-GB" smtClean="0">
                <a:solidFill>
                  <a:srgbClr val="E3DED1">
                    <a:shade val="50000"/>
                  </a:srgbClr>
                </a:solidFill>
              </a:rPr>
              <a:pPr/>
              <a:t>06/01/2015</a:t>
            </a:fld>
            <a:endParaRPr lang="en-GB">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en-GB">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BE828EB9-3C72-4E2A-8C2D-EFB5B4D9DD8D}" type="slidenum">
              <a:rPr lang="en-GB" smtClean="0">
                <a:solidFill>
                  <a:srgbClr val="E3DED1">
                    <a:shade val="50000"/>
                  </a:srgbClr>
                </a:solidFill>
              </a:rPr>
              <a:pPr/>
              <a:t>‹#›</a:t>
            </a:fld>
            <a:endParaRPr lang="en-GB">
              <a:solidFill>
                <a:srgbClr val="E3DED1">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2029196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E1946E3-5808-4462-953D-33CF94496FA9}" type="datetimeFigureOut">
              <a:rPr lang="en-GB" smtClean="0">
                <a:solidFill>
                  <a:srgbClr val="E3DED1">
                    <a:shade val="50000"/>
                  </a:srgbClr>
                </a:solidFill>
              </a:rPr>
              <a:pPr/>
              <a:t>06/01/2015</a:t>
            </a:fld>
            <a:endParaRPr lang="en-GB">
              <a:solidFill>
                <a:srgbClr val="E3DED1">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a:solidFill>
                <a:srgbClr val="E3DED1">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E828EB9-3C72-4E2A-8C2D-EFB5B4D9DD8D}" type="slidenum">
              <a:rPr lang="en-GB" smtClean="0">
                <a:solidFill>
                  <a:srgbClr val="E3DED1">
                    <a:shade val="50000"/>
                  </a:srgbClr>
                </a:solidFill>
              </a:rPr>
              <a:pPr/>
              <a:t>‹#›</a:t>
            </a:fld>
            <a:endParaRPr lang="en-GB">
              <a:solidFill>
                <a:srgbClr val="E3DED1">
                  <a:shade val="50000"/>
                </a:srgbClr>
              </a:solidFill>
            </a:endParaRPr>
          </a:p>
        </p:txBody>
      </p:sp>
    </p:spTree>
    <p:extLst>
      <p:ext uri="{BB962C8B-B14F-4D97-AF65-F5344CB8AC3E}">
        <p14:creationId xmlns:p14="http://schemas.microsoft.com/office/powerpoint/2010/main" val="31869978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000DC9B-EB00-4BA5-8606-ABC0608C17FD}" type="datetimeFigureOut">
              <a:rPr lang="en-GB" smtClean="0">
                <a:solidFill>
                  <a:srgbClr val="465E9C"/>
                </a:solidFill>
              </a:rPr>
              <a:pPr/>
              <a:t>06/01/2015</a:t>
            </a:fld>
            <a:endParaRPr lang="en-GB">
              <a:solidFill>
                <a:srgbClr val="465E9C"/>
              </a:solidFill>
            </a:endParaRP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solidFill>
                <a:srgbClr val="465E9C"/>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2EEE33A-B40B-49E3-9E04-C88575FE22F5}" type="slidenum">
              <a:rPr lang="en-GB" smtClean="0">
                <a:solidFill>
                  <a:srgbClr val="465E9C"/>
                </a:solidFill>
              </a:rPr>
              <a:pPr/>
              <a:t>‹#›</a:t>
            </a:fld>
            <a:endParaRPr lang="en-GB">
              <a:solidFill>
                <a:srgbClr val="465E9C"/>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000DC9B-EB00-4BA5-8606-ABC0608C17FD}" type="datetimeFigureOut">
              <a:rPr lang="en-GB" smtClean="0">
                <a:solidFill>
                  <a:srgbClr val="465E9C"/>
                </a:solidFill>
              </a:rPr>
              <a:pPr/>
              <a:t>06/01/2015</a:t>
            </a:fld>
            <a:endParaRPr lang="en-GB">
              <a:solidFill>
                <a:srgbClr val="465E9C"/>
              </a:solidFill>
            </a:endParaRP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solidFill>
                <a:srgbClr val="465E9C"/>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2EEE33A-B40B-49E3-9E04-C88575FE22F5}" type="slidenum">
              <a:rPr lang="en-GB" smtClean="0">
                <a:solidFill>
                  <a:srgbClr val="465E9C"/>
                </a:solidFill>
              </a:rPr>
              <a:pPr/>
              <a:t>‹#›</a:t>
            </a:fld>
            <a:endParaRPr lang="en-GB">
              <a:solidFill>
                <a:srgbClr val="465E9C"/>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enise.Dunlop@sqa.org.uk"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hyperlink" Target="http://www.educationscotland.gov.uk/nqcoursematerials/subjects/h/nqresource_tcm4827860.asp" TargetMode="Externa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hyperlink" Target="mailto:Denise.Dunlop@sqa.org.uk"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new Higher History</a:t>
            </a:r>
            <a:endParaRPr lang="en-GB" dirty="0"/>
          </a:p>
        </p:txBody>
      </p:sp>
      <p:sp>
        <p:nvSpPr>
          <p:cNvPr id="3" name="Subtitle 2"/>
          <p:cNvSpPr>
            <a:spLocks noGrp="1"/>
          </p:cNvSpPr>
          <p:nvPr>
            <p:ph type="subTitle" idx="1"/>
          </p:nvPr>
        </p:nvSpPr>
        <p:spPr/>
        <p:txBody>
          <a:bodyPr>
            <a:normAutofit fontScale="77500" lnSpcReduction="20000"/>
          </a:bodyPr>
          <a:lstStyle/>
          <a:p>
            <a:r>
              <a:rPr lang="en-GB" dirty="0" smtClean="0"/>
              <a:t>Denise Dunlop</a:t>
            </a:r>
          </a:p>
          <a:p>
            <a:r>
              <a:rPr lang="en-GB" dirty="0" smtClean="0"/>
              <a:t>Subject Implementation Manager</a:t>
            </a:r>
          </a:p>
          <a:p>
            <a:r>
              <a:rPr lang="en-GB" altLang="en-US" sz="1600" dirty="0" smtClean="0">
                <a:solidFill>
                  <a:srgbClr val="465E9C"/>
                </a:solidFill>
                <a:latin typeface="Franklin Gothic Book"/>
                <a:ea typeface="+mj-ea"/>
                <a:cs typeface="+mj-cs"/>
                <a:hlinkClick r:id="rId2"/>
              </a:rPr>
              <a:t>Denise.Dunlop@sqa.org.uk</a:t>
            </a:r>
            <a:endParaRPr lang="en-GB" altLang="en-US" sz="1600" dirty="0" smtClean="0">
              <a:solidFill>
                <a:srgbClr val="465E9C"/>
              </a:solidFill>
              <a:latin typeface="Franklin Gothic Book"/>
              <a:ea typeface="+mj-ea"/>
              <a:cs typeface="+mj-cs"/>
            </a:endParaRPr>
          </a:p>
          <a:p>
            <a:r>
              <a:rPr lang="en-GB" altLang="en-US" sz="1600">
                <a:solidFill>
                  <a:srgbClr val="465E9C"/>
                </a:solidFill>
                <a:latin typeface="Franklin Gothic Book"/>
                <a:ea typeface="+mj-ea"/>
                <a:cs typeface="+mj-cs"/>
              </a:rPr>
              <a:t/>
            </a:r>
            <a:br>
              <a:rPr lang="en-GB" altLang="en-US" sz="1600">
                <a:solidFill>
                  <a:srgbClr val="465E9C"/>
                </a:solidFill>
                <a:latin typeface="Franklin Gothic Book"/>
                <a:ea typeface="+mj-ea"/>
                <a:cs typeface="+mj-cs"/>
              </a:rPr>
            </a:br>
            <a:endParaRPr lang="en-GB" dirty="0"/>
          </a:p>
        </p:txBody>
      </p:sp>
    </p:spTree>
    <p:extLst>
      <p:ext uri="{BB962C8B-B14F-4D97-AF65-F5344CB8AC3E}">
        <p14:creationId xmlns:p14="http://schemas.microsoft.com/office/powerpoint/2010/main" val="3959305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72792852"/>
              </p:ext>
            </p:extLst>
          </p:nvPr>
        </p:nvGraphicFramePr>
        <p:xfrm>
          <a:off x="971600" y="764704"/>
          <a:ext cx="6984776" cy="5004675"/>
        </p:xfrm>
        <a:graphic>
          <a:graphicData uri="http://schemas.openxmlformats.org/drawingml/2006/table">
            <a:tbl>
              <a:tblPr firstRow="1" bandRow="1">
                <a:tableStyleId>{5C22544A-7EE6-4342-B048-85BDC9FD1C3A}</a:tableStyleId>
              </a:tblPr>
              <a:tblGrid>
                <a:gridCol w="3382102"/>
                <a:gridCol w="3602674"/>
              </a:tblGrid>
              <a:tr h="739957">
                <a:tc>
                  <a:txBody>
                    <a:bodyPr/>
                    <a:lstStyle/>
                    <a:p>
                      <a:r>
                        <a:rPr lang="en-GB" sz="1600" dirty="0" smtClean="0">
                          <a:solidFill>
                            <a:schemeClr val="tx1"/>
                          </a:solidFill>
                        </a:rPr>
                        <a:t>Old Higher</a:t>
                      </a:r>
                    </a:p>
                    <a:p>
                      <a:r>
                        <a:rPr lang="en-GB" sz="1600" dirty="0" smtClean="0">
                          <a:solidFill>
                            <a:schemeClr val="tx1"/>
                          </a:solidFill>
                        </a:rPr>
                        <a:t>External Assessment</a:t>
                      </a:r>
                    </a:p>
                    <a:p>
                      <a:r>
                        <a:rPr lang="en-GB" sz="1600" dirty="0" smtClean="0">
                          <a:solidFill>
                            <a:schemeClr val="tx1"/>
                          </a:solidFill>
                        </a:rPr>
                        <a:t>Paper 1 Question stems</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smtClean="0">
                          <a:solidFill>
                            <a:schemeClr val="tx1"/>
                          </a:solidFill>
                        </a:rPr>
                        <a:t>New Higher</a:t>
                      </a:r>
                    </a:p>
                    <a:p>
                      <a:r>
                        <a:rPr lang="en-GB" sz="1600" dirty="0" smtClean="0">
                          <a:solidFill>
                            <a:schemeClr val="tx1"/>
                          </a:solidFill>
                        </a:rPr>
                        <a:t>External Assessment</a:t>
                      </a:r>
                    </a:p>
                    <a:p>
                      <a:r>
                        <a:rPr lang="en-GB" sz="1600" dirty="0" smtClean="0">
                          <a:solidFill>
                            <a:schemeClr val="tx1"/>
                          </a:solidFill>
                        </a:rPr>
                        <a:t>Section 2 &amp; 3 Question stems</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28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mn-lt"/>
                          <a:ea typeface="+mn-ea"/>
                          <a:cs typeface="+mn-cs"/>
                        </a:rPr>
                        <a:t>How important</a:t>
                      </a:r>
                    </a:p>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smtClean="0"/>
                        <a:t>How important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28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mn-lt"/>
                          <a:ea typeface="+mn-ea"/>
                          <a:cs typeface="+mn-cs"/>
                        </a:rPr>
                        <a:t>To what extent</a:t>
                      </a:r>
                    </a:p>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smtClean="0"/>
                        <a:t>To what extent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28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mn-lt"/>
                          <a:ea typeface="+mn-ea"/>
                          <a:cs typeface="+mn-cs"/>
                        </a:rPr>
                        <a:t>How successfully</a:t>
                      </a:r>
                    </a:p>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smtClean="0"/>
                        <a:t>How successfully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28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mn-lt"/>
                          <a:ea typeface="+mn-ea"/>
                          <a:cs typeface="+mn-cs"/>
                        </a:rPr>
                        <a:t>Quote  How valid is this view?</a:t>
                      </a:r>
                    </a:p>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smtClean="0"/>
                        <a:t>Quote </a:t>
                      </a:r>
                      <a:r>
                        <a:rPr lang="en-GB" sz="1600" baseline="0" dirty="0" smtClean="0"/>
                        <a:t> How valid is this view?</a:t>
                      </a:r>
                      <a:endParaRPr lang="en-GB"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28705">
                <a:tc>
                  <a:txBody>
                    <a:bodyPr/>
                    <a:lstStyle/>
                    <a:p>
                      <a:r>
                        <a:rPr lang="en-GB" sz="1600" dirty="0" smtClean="0"/>
                        <a:t>How accurate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28705">
                <a:tc>
                  <a:txBody>
                    <a:bodyPr/>
                    <a:lstStyle/>
                    <a:p>
                      <a:r>
                        <a:rPr lang="en-GB" sz="1600" dirty="0" smtClean="0"/>
                        <a:t>Quote How accurate is this view?</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28705">
                <a:tc>
                  <a:txBody>
                    <a:bodyPr/>
                    <a:lstStyle/>
                    <a:p>
                      <a:r>
                        <a:rPr lang="en-GB" sz="1600" dirty="0" smtClean="0"/>
                        <a:t>How effective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28705">
                <a:tc>
                  <a:txBody>
                    <a:bodyPr/>
                    <a:lstStyle/>
                    <a:p>
                      <a:r>
                        <a:rPr lang="en-GB" sz="1600" dirty="0" smtClean="0"/>
                        <a:t>How far</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841857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6632"/>
            <a:ext cx="7024744" cy="1143000"/>
          </a:xfrm>
        </p:spPr>
        <p:txBody>
          <a:bodyPr>
            <a:normAutofit/>
          </a:bodyPr>
          <a:lstStyle/>
          <a:p>
            <a:r>
              <a:rPr lang="en-GB" sz="2400" dirty="0" smtClean="0"/>
              <a:t>How will the Extended Response be marked?</a:t>
            </a:r>
            <a:endParaRPr lang="en-GB" sz="2400"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196752"/>
            <a:ext cx="7200800" cy="51744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858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26815557"/>
              </p:ext>
            </p:extLst>
          </p:nvPr>
        </p:nvGraphicFramePr>
        <p:xfrm>
          <a:off x="467544" y="620688"/>
          <a:ext cx="8280920" cy="2017008"/>
        </p:xfrm>
        <a:graphic>
          <a:graphicData uri="http://schemas.openxmlformats.org/drawingml/2006/table">
            <a:tbl>
              <a:tblPr firstRow="1" bandRow="1">
                <a:tableStyleId>{5C22544A-7EE6-4342-B048-85BDC9FD1C3A}</a:tableStyleId>
              </a:tblPr>
              <a:tblGrid>
                <a:gridCol w="1555373"/>
                <a:gridCol w="1540971"/>
                <a:gridCol w="1569775"/>
                <a:gridCol w="1555373"/>
                <a:gridCol w="2059428"/>
              </a:tblGrid>
              <a:tr h="432048">
                <a:tc>
                  <a:txBody>
                    <a:bodyPr/>
                    <a:lstStyle/>
                    <a:p>
                      <a:r>
                        <a:rPr lang="en-GB" dirty="0" err="1" smtClean="0"/>
                        <a:t>Ating</a:t>
                      </a:r>
                      <a:r>
                        <a:rPr lang="en-GB" dirty="0" smtClean="0"/>
                        <a:t> into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Mark</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0 marks</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 mark</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 marks</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400" b="1" dirty="0" smtClean="0"/>
                        <a:t>Historical context</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b="1" dirty="0" smtClean="0"/>
                        <a:t>2</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t>Candidate</a:t>
                      </a:r>
                      <a:r>
                        <a:rPr lang="en-GB" sz="1400" baseline="0" dirty="0" smtClean="0"/>
                        <a:t> makes one or two factual points but these are not relevant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t>Candidates establishes the background to</a:t>
                      </a:r>
                      <a:r>
                        <a:rPr lang="en-GB" sz="1400" baseline="0" dirty="0" smtClean="0"/>
                        <a:t> the issue and identifies relevant factors.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t>Candidate establishes the background</a:t>
                      </a:r>
                      <a:r>
                        <a:rPr lang="en-GB" sz="1400" baseline="0" dirty="0" smtClean="0"/>
                        <a:t> to the issue, identifies relevant factors and connects these to the line of argument.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527812" y="3212976"/>
            <a:ext cx="8280920" cy="2222147"/>
          </a:xfrm>
          <a:prstGeom prst="rect">
            <a:avLst/>
          </a:prstGeom>
          <a:noFill/>
        </p:spPr>
        <p:txBody>
          <a:bodyPr wrap="square" rtlCol="0">
            <a:spAutoFit/>
          </a:bodyPr>
          <a:lstStyle/>
          <a:p>
            <a:pPr marL="274320" lvl="0" indent="-274320">
              <a:spcBef>
                <a:spcPct val="20000"/>
              </a:spcBef>
              <a:buClr>
                <a:srgbClr val="AA2B1E"/>
              </a:buClr>
              <a:buSzPct val="85000"/>
              <a:buFont typeface="Brush Script MT" pitchFamily="66" charset="0"/>
              <a:buChar char="O"/>
            </a:pPr>
            <a:r>
              <a:rPr lang="en-GB" sz="1600" b="1" dirty="0">
                <a:solidFill>
                  <a:prstClr val="black"/>
                </a:solidFill>
                <a:latin typeface="Verdana" panose="020B0604030504040204" pitchFamily="34" charset="0"/>
                <a:ea typeface="Verdana" panose="020B0604030504040204" pitchFamily="34" charset="0"/>
                <a:cs typeface="Verdana" panose="020B0604030504040204" pitchFamily="34" charset="0"/>
              </a:rPr>
              <a:t>Describe the background to the issue </a:t>
            </a:r>
            <a:r>
              <a:rPr lang="en-GB" sz="1400" dirty="0">
                <a:solidFill>
                  <a:prstClr val="black"/>
                </a:solidFill>
                <a:latin typeface="Verdana" panose="020B0604030504040204" pitchFamily="34" charset="0"/>
                <a:ea typeface="Verdana" panose="020B0604030504040204" pitchFamily="34" charset="0"/>
                <a:cs typeface="Verdana" panose="020B0604030504040204" pitchFamily="34" charset="0"/>
              </a:rPr>
              <a:t>(for example, what circumstances make the event or development significant or give a brief description of the event  or development)</a:t>
            </a:r>
          </a:p>
          <a:p>
            <a:pPr marL="274320" lvl="0" indent="-274320">
              <a:spcBef>
                <a:spcPct val="20000"/>
              </a:spcBef>
              <a:buClr>
                <a:srgbClr val="AA2B1E"/>
              </a:buClr>
              <a:buSzPct val="85000"/>
              <a:buFont typeface="Brush Script MT" pitchFamily="66" charset="0"/>
              <a:buChar char="O"/>
            </a:pPr>
            <a:r>
              <a:rPr lang="en-GB" sz="1600" b="1" dirty="0">
                <a:solidFill>
                  <a:prstClr val="black"/>
                </a:solidFill>
                <a:latin typeface="Verdana" panose="020B0604030504040204" pitchFamily="34" charset="0"/>
                <a:ea typeface="Verdana" panose="020B0604030504040204" pitchFamily="34" charset="0"/>
                <a:cs typeface="Verdana" panose="020B0604030504040204" pitchFamily="34" charset="0"/>
              </a:rPr>
              <a:t>Identify relevant factors you are going to write about </a:t>
            </a:r>
            <a:r>
              <a:rPr lang="en-GB" sz="1400" dirty="0">
                <a:solidFill>
                  <a:prstClr val="black"/>
                </a:solidFill>
                <a:latin typeface="Verdana" panose="020B0604030504040204" pitchFamily="34" charset="0"/>
                <a:ea typeface="Verdana" panose="020B0604030504040204" pitchFamily="34" charset="0"/>
                <a:cs typeface="Verdana" panose="020B0604030504040204" pitchFamily="34" charset="0"/>
              </a:rPr>
              <a:t>(for example, what factors caused the event or what were the areas of impact brought about by the event or development?)</a:t>
            </a:r>
          </a:p>
          <a:p>
            <a:pPr marL="274320" lvl="0" indent="-274320">
              <a:spcBef>
                <a:spcPct val="20000"/>
              </a:spcBef>
              <a:buClr>
                <a:srgbClr val="AA2B1E"/>
              </a:buClr>
              <a:buSzPct val="85000"/>
              <a:buFont typeface="Brush Script MT" pitchFamily="66" charset="0"/>
              <a:buChar char="O"/>
            </a:pPr>
            <a:r>
              <a:rPr lang="en-GB" sz="1600" b="1" dirty="0">
                <a:solidFill>
                  <a:prstClr val="black"/>
                </a:solidFill>
                <a:latin typeface="Verdana" panose="020B0604030504040204" pitchFamily="34" charset="0"/>
                <a:ea typeface="Verdana" panose="020B0604030504040204" pitchFamily="34" charset="0"/>
                <a:cs typeface="Verdana" panose="020B0604030504040204" pitchFamily="34" charset="0"/>
              </a:rPr>
              <a:t>Connect the factors to the line of argument </a:t>
            </a:r>
            <a:r>
              <a:rPr lang="en-GB" sz="1400" dirty="0">
                <a:solidFill>
                  <a:prstClr val="black"/>
                </a:solidFill>
                <a:latin typeface="Verdana" panose="020B0604030504040204" pitchFamily="34" charset="0"/>
                <a:ea typeface="Verdana" panose="020B0604030504040204" pitchFamily="34" charset="0"/>
                <a:cs typeface="Verdana" panose="020B0604030504040204" pitchFamily="34" charset="0"/>
              </a:rPr>
              <a:t>(for example, what factors do you think were the most important? This will give a line of argument which you can follow through your answer and which will lead to your conclusion)</a:t>
            </a:r>
          </a:p>
        </p:txBody>
      </p:sp>
    </p:spTree>
    <p:extLst>
      <p:ext uri="{BB962C8B-B14F-4D97-AF65-F5344CB8AC3E}">
        <p14:creationId xmlns:p14="http://schemas.microsoft.com/office/powerpoint/2010/main" val="3915976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47128506"/>
              </p:ext>
            </p:extLst>
          </p:nvPr>
        </p:nvGraphicFramePr>
        <p:xfrm>
          <a:off x="467544" y="620688"/>
          <a:ext cx="8280920" cy="2017008"/>
        </p:xfrm>
        <a:graphic>
          <a:graphicData uri="http://schemas.openxmlformats.org/drawingml/2006/table">
            <a:tbl>
              <a:tblPr firstRow="1" bandRow="1">
                <a:tableStyleId>{5C22544A-7EE6-4342-B048-85BDC9FD1C3A}</a:tableStyleId>
              </a:tblPr>
              <a:tblGrid>
                <a:gridCol w="1555373"/>
                <a:gridCol w="1555373"/>
                <a:gridCol w="1555373"/>
                <a:gridCol w="1555373"/>
                <a:gridCol w="2059428"/>
              </a:tblGrid>
              <a:tr h="432048">
                <a:tc>
                  <a:txBody>
                    <a:bodyPr/>
                    <a:lstStyle/>
                    <a:p>
                      <a:r>
                        <a:rPr lang="en-GB" dirty="0" err="1" smtClean="0"/>
                        <a:t>Ating</a:t>
                      </a:r>
                      <a:r>
                        <a:rPr lang="en-GB" dirty="0" smtClean="0"/>
                        <a:t> into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Mark</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0 marks</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 mark</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 marks</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400" b="1" dirty="0" smtClean="0"/>
                        <a:t>Historical context</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b="1" dirty="0" smtClean="0"/>
                        <a:t>2</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t>Candidate</a:t>
                      </a:r>
                      <a:r>
                        <a:rPr lang="en-GB" sz="1400" baseline="0" dirty="0" smtClean="0"/>
                        <a:t> makes one or two factual points but these are not relevant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t>Candidates establishes the background to</a:t>
                      </a:r>
                      <a:r>
                        <a:rPr lang="en-GB" sz="1400" baseline="0" dirty="0" smtClean="0"/>
                        <a:t> the issue and identifies relevant factors.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t>Candidate establishes the </a:t>
                      </a:r>
                      <a:r>
                        <a:rPr lang="en-GB" sz="1400" i="1" dirty="0" smtClean="0"/>
                        <a:t>background</a:t>
                      </a:r>
                      <a:r>
                        <a:rPr lang="en-GB" sz="1400" i="1" baseline="0" dirty="0" smtClean="0"/>
                        <a:t> to the issue</a:t>
                      </a:r>
                      <a:r>
                        <a:rPr lang="en-GB" sz="1400" baseline="0" dirty="0" smtClean="0"/>
                        <a:t>, identifies </a:t>
                      </a:r>
                      <a:r>
                        <a:rPr lang="en-GB" sz="1400" i="1" baseline="0" dirty="0" smtClean="0"/>
                        <a:t>relevant factors </a:t>
                      </a:r>
                      <a:r>
                        <a:rPr lang="en-GB" sz="1400" baseline="0" dirty="0" smtClean="0"/>
                        <a:t>and connects these to the </a:t>
                      </a:r>
                      <a:r>
                        <a:rPr lang="en-GB" sz="1400" i="1" baseline="0" dirty="0" smtClean="0"/>
                        <a:t>line of argument.</a:t>
                      </a:r>
                      <a:endParaRPr lang="en-GB" sz="14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495966" y="3284984"/>
            <a:ext cx="8280920" cy="3323987"/>
          </a:xfrm>
          <a:prstGeom prst="rect">
            <a:avLst/>
          </a:prstGeom>
          <a:noFill/>
        </p:spPr>
        <p:txBody>
          <a:bodyPr wrap="square" rtlCol="0">
            <a:spAutoFit/>
          </a:bodyPr>
          <a:lstStyle/>
          <a:p>
            <a:endParaRPr lang="en-GB" sz="1400" dirty="0" smtClean="0">
              <a:solidFill>
                <a:prstClr val="black"/>
              </a:solidFill>
            </a:endParaRPr>
          </a:p>
          <a:p>
            <a:r>
              <a:rPr lang="en-GB" sz="1400" dirty="0" smtClean="0">
                <a:solidFill>
                  <a:prstClr val="black"/>
                </a:solidFill>
              </a:rPr>
              <a:t>How important were the social surveys of Booth and Rowntree in the Liberal government’s decision to introduce social reforms, 1906-1914?</a:t>
            </a:r>
          </a:p>
          <a:p>
            <a:endParaRPr lang="en-GB" sz="1400" dirty="0" smtClean="0">
              <a:solidFill>
                <a:prstClr val="black"/>
              </a:solidFill>
            </a:endParaRPr>
          </a:p>
          <a:p>
            <a:r>
              <a:rPr lang="en-GB" sz="1400" dirty="0" smtClean="0">
                <a:solidFill>
                  <a:prstClr val="black"/>
                </a:solidFill>
              </a:rPr>
              <a:t>Attitudes towards poverty in the 19</a:t>
            </a:r>
            <a:r>
              <a:rPr lang="en-GB" sz="1400" baseline="30000" dirty="0" smtClean="0">
                <a:solidFill>
                  <a:prstClr val="black"/>
                </a:solidFill>
              </a:rPr>
              <a:t>th</a:t>
            </a:r>
            <a:r>
              <a:rPr lang="en-GB" sz="1400" dirty="0" smtClean="0">
                <a:solidFill>
                  <a:prstClr val="black"/>
                </a:solidFill>
              </a:rPr>
              <a:t> century were laissez-faire.  However between 1906 and 1914 the Liberal government passed a series of reforms aimed at helping ease the problem of poverty.(</a:t>
            </a:r>
            <a:r>
              <a:rPr lang="en-GB" sz="1400" b="1" dirty="0" smtClean="0">
                <a:solidFill>
                  <a:prstClr val="black"/>
                </a:solidFill>
              </a:rPr>
              <a:t>background to the issue</a:t>
            </a:r>
            <a:r>
              <a:rPr lang="en-GB" sz="1400" dirty="0" smtClean="0">
                <a:solidFill>
                  <a:prstClr val="black"/>
                </a:solidFill>
              </a:rPr>
              <a:t>).  Partly responsible for the Liberal government’s decision to introduce social reforms was concern for the poor which had been highlighted by the social surveys of Booth and Rowntree. (</a:t>
            </a:r>
            <a:r>
              <a:rPr lang="en-GB" sz="1400" b="1" dirty="0" smtClean="0">
                <a:solidFill>
                  <a:prstClr val="black"/>
                </a:solidFill>
              </a:rPr>
              <a:t>line of argument</a:t>
            </a:r>
            <a:r>
              <a:rPr lang="en-GB" sz="1400" dirty="0" smtClean="0">
                <a:solidFill>
                  <a:prstClr val="black"/>
                </a:solidFill>
              </a:rPr>
              <a:t>) However there were several other factors which influenced the Liberal government’s decision to introduce reforms. New attitudes in the Liberal Party, called New Liberalism caused the Liberals to move away from the ideas of laissez-faire. In addition, the new Labour Party promised social reform and the Liberals were also worried about losing votes. Concerns over national efficiency and security also played a part in bringing about the social reforms of 19016-1914.  </a:t>
            </a:r>
            <a:r>
              <a:rPr lang="en-GB" sz="1400" dirty="0">
                <a:solidFill>
                  <a:prstClr val="black"/>
                </a:solidFill>
              </a:rPr>
              <a:t>(</a:t>
            </a:r>
            <a:r>
              <a:rPr lang="en-GB" sz="1400" b="1" dirty="0">
                <a:solidFill>
                  <a:prstClr val="black"/>
                </a:solidFill>
              </a:rPr>
              <a:t>relevant factors</a:t>
            </a:r>
            <a:r>
              <a:rPr lang="en-GB" sz="1400" dirty="0">
                <a:solidFill>
                  <a:prstClr val="black"/>
                </a:solidFill>
              </a:rPr>
              <a:t>) </a:t>
            </a:r>
            <a:endParaRPr lang="en-GB" sz="1400" dirty="0" smtClean="0">
              <a:solidFill>
                <a:prstClr val="black"/>
              </a:solidFill>
            </a:endParaRPr>
          </a:p>
        </p:txBody>
      </p:sp>
      <p:sp>
        <p:nvSpPr>
          <p:cNvPr id="4" name="TextBox 3"/>
          <p:cNvSpPr txBox="1"/>
          <p:nvPr/>
        </p:nvSpPr>
        <p:spPr>
          <a:xfrm>
            <a:off x="495966" y="2924944"/>
            <a:ext cx="8280920" cy="584775"/>
          </a:xfrm>
          <a:prstGeom prst="rect">
            <a:avLst/>
          </a:prstGeom>
          <a:noFill/>
        </p:spPr>
        <p:txBody>
          <a:bodyPr wrap="square" rtlCol="0">
            <a:spAutoFit/>
          </a:bodyPr>
          <a:lstStyle/>
          <a:p>
            <a:r>
              <a:rPr lang="en-GB" sz="1600" i="1" dirty="0" smtClean="0">
                <a:solidFill>
                  <a:prstClr val="black"/>
                </a:solidFill>
              </a:rPr>
              <a:t>Context/Factors</a:t>
            </a:r>
            <a:r>
              <a:rPr lang="en-GB" sz="1600" dirty="0" smtClean="0">
                <a:solidFill>
                  <a:prstClr val="black"/>
                </a:solidFill>
              </a:rPr>
              <a:t> = 1 mark  </a:t>
            </a:r>
          </a:p>
          <a:p>
            <a:r>
              <a:rPr lang="en-GB" sz="1600" i="1" dirty="0" smtClean="0">
                <a:solidFill>
                  <a:prstClr val="black"/>
                </a:solidFill>
              </a:rPr>
              <a:t>Context/Factors/Line of Argument </a:t>
            </a:r>
            <a:r>
              <a:rPr lang="en-GB" sz="1600" dirty="0" smtClean="0">
                <a:solidFill>
                  <a:prstClr val="black"/>
                </a:solidFill>
              </a:rPr>
              <a:t>= 2 marks</a:t>
            </a:r>
            <a:endParaRPr lang="en-GB" sz="1600" dirty="0">
              <a:solidFill>
                <a:prstClr val="black"/>
              </a:solidFill>
            </a:endParaRPr>
          </a:p>
        </p:txBody>
      </p:sp>
    </p:spTree>
    <p:extLst>
      <p:ext uri="{BB962C8B-B14F-4D97-AF65-F5344CB8AC3E}">
        <p14:creationId xmlns:p14="http://schemas.microsoft.com/office/powerpoint/2010/main" val="1893659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28781361"/>
              </p:ext>
            </p:extLst>
          </p:nvPr>
        </p:nvGraphicFramePr>
        <p:xfrm>
          <a:off x="467544" y="620688"/>
          <a:ext cx="8280920" cy="2017008"/>
        </p:xfrm>
        <a:graphic>
          <a:graphicData uri="http://schemas.openxmlformats.org/drawingml/2006/table">
            <a:tbl>
              <a:tblPr firstRow="1" bandRow="1">
                <a:tableStyleId>{5C22544A-7EE6-4342-B048-85BDC9FD1C3A}</a:tableStyleId>
              </a:tblPr>
              <a:tblGrid>
                <a:gridCol w="1555373"/>
                <a:gridCol w="1555373"/>
                <a:gridCol w="1555373"/>
                <a:gridCol w="1555373"/>
                <a:gridCol w="2059428"/>
              </a:tblGrid>
              <a:tr h="432048">
                <a:tc>
                  <a:txBody>
                    <a:bodyPr/>
                    <a:lstStyle/>
                    <a:p>
                      <a:r>
                        <a:rPr lang="en-GB" dirty="0" err="1" smtClean="0"/>
                        <a:t>Ating</a:t>
                      </a:r>
                      <a:r>
                        <a:rPr lang="en-GB" dirty="0" smtClean="0"/>
                        <a:t> into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Mark</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0 marks</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 mark</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 marks</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400" b="1" dirty="0" smtClean="0"/>
                        <a:t>Historical context</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b="1" dirty="0" smtClean="0"/>
                        <a:t>2</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t>Candidate</a:t>
                      </a:r>
                      <a:r>
                        <a:rPr lang="en-GB" sz="1400" baseline="0" dirty="0" smtClean="0"/>
                        <a:t> makes one or two factual points but these are not relevant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t>Candidates establishes the background to</a:t>
                      </a:r>
                      <a:r>
                        <a:rPr lang="en-GB" sz="1400" baseline="0" dirty="0" smtClean="0"/>
                        <a:t> the issue and identifies relevant factors.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t>Candidate establishes the </a:t>
                      </a:r>
                      <a:r>
                        <a:rPr lang="en-GB" sz="1400" i="1" dirty="0" smtClean="0"/>
                        <a:t>background</a:t>
                      </a:r>
                      <a:r>
                        <a:rPr lang="en-GB" sz="1400" i="1" baseline="0" dirty="0" smtClean="0"/>
                        <a:t> to the issue</a:t>
                      </a:r>
                      <a:r>
                        <a:rPr lang="en-GB" sz="1400" baseline="0" dirty="0" smtClean="0"/>
                        <a:t>, identifies </a:t>
                      </a:r>
                      <a:r>
                        <a:rPr lang="en-GB" sz="1400" i="1" baseline="0" dirty="0" smtClean="0"/>
                        <a:t>relevant factors </a:t>
                      </a:r>
                      <a:r>
                        <a:rPr lang="en-GB" sz="1400" baseline="0" dirty="0" smtClean="0"/>
                        <a:t>and connects these to the </a:t>
                      </a:r>
                      <a:r>
                        <a:rPr lang="en-GB" sz="1400" i="1" baseline="0" dirty="0" smtClean="0"/>
                        <a:t>line of argument.</a:t>
                      </a:r>
                      <a:endParaRPr lang="en-GB" sz="14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495966" y="3284984"/>
            <a:ext cx="8280920" cy="2893100"/>
          </a:xfrm>
          <a:prstGeom prst="rect">
            <a:avLst/>
          </a:prstGeom>
          <a:noFill/>
        </p:spPr>
        <p:txBody>
          <a:bodyPr wrap="square" rtlCol="0">
            <a:spAutoFit/>
          </a:bodyPr>
          <a:lstStyle/>
          <a:p>
            <a:endParaRPr lang="en-GB" sz="1400" dirty="0" smtClean="0">
              <a:solidFill>
                <a:prstClr val="black"/>
              </a:solidFill>
            </a:endParaRPr>
          </a:p>
          <a:p>
            <a:r>
              <a:rPr lang="en-GB" sz="1400" dirty="0" smtClean="0">
                <a:solidFill>
                  <a:prstClr val="black"/>
                </a:solidFill>
              </a:rPr>
              <a:t>How important were the social surveys of Booth and Rowntree in the Liberal government’s decision to introduce social reforms, 1906-1914?</a:t>
            </a:r>
          </a:p>
          <a:p>
            <a:endParaRPr lang="en-GB" sz="1400" dirty="0" smtClean="0">
              <a:solidFill>
                <a:prstClr val="black"/>
              </a:solidFill>
            </a:endParaRPr>
          </a:p>
          <a:p>
            <a:r>
              <a:rPr lang="en-GB" sz="1400" dirty="0" smtClean="0">
                <a:solidFill>
                  <a:prstClr val="black"/>
                </a:solidFill>
              </a:rPr>
              <a:t>Attitudes towards poverty in the 19</a:t>
            </a:r>
            <a:r>
              <a:rPr lang="en-GB" sz="1400" baseline="30000" dirty="0" smtClean="0">
                <a:solidFill>
                  <a:prstClr val="black"/>
                </a:solidFill>
              </a:rPr>
              <a:t>th</a:t>
            </a:r>
            <a:r>
              <a:rPr lang="en-GB" sz="1400" dirty="0" smtClean="0">
                <a:solidFill>
                  <a:prstClr val="black"/>
                </a:solidFill>
              </a:rPr>
              <a:t> century were laissez-faire.  However between 1906 and 1914 the Liberal government passed a series of reforms aimed at helping ease the problem of poverty.(</a:t>
            </a:r>
            <a:r>
              <a:rPr lang="en-GB" sz="1400" b="1" dirty="0" smtClean="0">
                <a:solidFill>
                  <a:prstClr val="black"/>
                </a:solidFill>
              </a:rPr>
              <a:t>background to the issue</a:t>
            </a:r>
            <a:r>
              <a:rPr lang="en-GB" sz="1400" dirty="0" smtClean="0">
                <a:solidFill>
                  <a:prstClr val="black"/>
                </a:solidFill>
              </a:rPr>
              <a:t>).  Partly responsible for the Liberal government’s decision to introduce social reforms was concern for the poor which had been highlighted by the social surveys of Booth and Rowntree. (</a:t>
            </a:r>
            <a:r>
              <a:rPr lang="en-GB" sz="1400" b="1" dirty="0" smtClean="0">
                <a:solidFill>
                  <a:prstClr val="black"/>
                </a:solidFill>
              </a:rPr>
              <a:t>line of argument</a:t>
            </a:r>
            <a:r>
              <a:rPr lang="en-GB" sz="1400" dirty="0" smtClean="0">
                <a:solidFill>
                  <a:prstClr val="black"/>
                </a:solidFill>
              </a:rPr>
              <a:t>) However there were several other factors which influenced the Liberal government’s decision to introduce reforms</a:t>
            </a:r>
            <a:r>
              <a:rPr lang="en-GB" sz="1400" dirty="0">
                <a:solidFill>
                  <a:prstClr val="black"/>
                </a:solidFill>
              </a:rPr>
              <a:t> </a:t>
            </a:r>
            <a:r>
              <a:rPr lang="en-GB" sz="1400" dirty="0" smtClean="0">
                <a:solidFill>
                  <a:prstClr val="black"/>
                </a:solidFill>
              </a:rPr>
              <a:t>such as worries about national security and national efficiency, municipal socialism and new Liberal ideas and finally the challenge of the Labour Party. (</a:t>
            </a:r>
            <a:r>
              <a:rPr lang="en-GB" sz="1400" b="1" dirty="0" smtClean="0">
                <a:solidFill>
                  <a:prstClr val="black"/>
                </a:solidFill>
              </a:rPr>
              <a:t>relevant </a:t>
            </a:r>
            <a:r>
              <a:rPr lang="en-GB" sz="1400" b="1" dirty="0">
                <a:solidFill>
                  <a:prstClr val="black"/>
                </a:solidFill>
              </a:rPr>
              <a:t>factors</a:t>
            </a:r>
            <a:r>
              <a:rPr lang="en-GB" sz="1400" dirty="0">
                <a:solidFill>
                  <a:prstClr val="black"/>
                </a:solidFill>
              </a:rPr>
              <a:t>) </a:t>
            </a:r>
            <a:endParaRPr lang="en-GB" sz="1400" dirty="0" smtClean="0">
              <a:solidFill>
                <a:prstClr val="black"/>
              </a:solidFill>
            </a:endParaRPr>
          </a:p>
        </p:txBody>
      </p:sp>
      <p:sp>
        <p:nvSpPr>
          <p:cNvPr id="4" name="TextBox 3"/>
          <p:cNvSpPr txBox="1"/>
          <p:nvPr/>
        </p:nvSpPr>
        <p:spPr>
          <a:xfrm>
            <a:off x="495966" y="2924944"/>
            <a:ext cx="8280920" cy="584775"/>
          </a:xfrm>
          <a:prstGeom prst="rect">
            <a:avLst/>
          </a:prstGeom>
          <a:noFill/>
        </p:spPr>
        <p:txBody>
          <a:bodyPr wrap="square" rtlCol="0">
            <a:spAutoFit/>
          </a:bodyPr>
          <a:lstStyle/>
          <a:p>
            <a:r>
              <a:rPr lang="en-GB" sz="1600" i="1" dirty="0" smtClean="0">
                <a:solidFill>
                  <a:prstClr val="black"/>
                </a:solidFill>
              </a:rPr>
              <a:t>Context/Factors</a:t>
            </a:r>
            <a:r>
              <a:rPr lang="en-GB" sz="1600" dirty="0" smtClean="0">
                <a:solidFill>
                  <a:prstClr val="black"/>
                </a:solidFill>
              </a:rPr>
              <a:t> = 1 mark  </a:t>
            </a:r>
          </a:p>
          <a:p>
            <a:r>
              <a:rPr lang="en-GB" sz="1600" i="1" dirty="0" smtClean="0">
                <a:solidFill>
                  <a:prstClr val="black"/>
                </a:solidFill>
              </a:rPr>
              <a:t>Context/Factors/Line of Argument </a:t>
            </a:r>
            <a:r>
              <a:rPr lang="en-GB" sz="1600" dirty="0" smtClean="0">
                <a:solidFill>
                  <a:prstClr val="black"/>
                </a:solidFill>
              </a:rPr>
              <a:t>= 2 marks</a:t>
            </a:r>
            <a:endParaRPr lang="en-GB" sz="1600" dirty="0">
              <a:solidFill>
                <a:prstClr val="black"/>
              </a:solidFill>
            </a:endParaRPr>
          </a:p>
        </p:txBody>
      </p:sp>
    </p:spTree>
    <p:extLst>
      <p:ext uri="{BB962C8B-B14F-4D97-AF65-F5344CB8AC3E}">
        <p14:creationId xmlns:p14="http://schemas.microsoft.com/office/powerpoint/2010/main" val="2568068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39597402"/>
              </p:ext>
            </p:extLst>
          </p:nvPr>
        </p:nvGraphicFramePr>
        <p:xfrm>
          <a:off x="539552" y="548680"/>
          <a:ext cx="8064896" cy="3272378"/>
        </p:xfrm>
        <a:graphic>
          <a:graphicData uri="http://schemas.openxmlformats.org/drawingml/2006/table">
            <a:tbl>
              <a:tblPr firstRow="1" bandRow="1">
                <a:tableStyleId>{5C22544A-7EE6-4342-B048-85BDC9FD1C3A}</a:tableStyleId>
              </a:tblPr>
              <a:tblGrid>
                <a:gridCol w="8064896"/>
              </a:tblGrid>
              <a:tr h="416989">
                <a:tc>
                  <a:txBody>
                    <a:bodyPr/>
                    <a:lstStyle/>
                    <a:p>
                      <a:r>
                        <a:rPr lang="en-GB" sz="1400" b="1" i="0" u="none" strike="noStrike" baseline="0" dirty="0" smtClean="0">
                          <a:solidFill>
                            <a:schemeClr val="tx1"/>
                          </a:solidFill>
                          <a:latin typeface="TrebuchetMS,Bold"/>
                        </a:rPr>
                        <a:t>Section 2: British</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16989">
                <a:tc>
                  <a:txBody>
                    <a:bodyPr/>
                    <a:lstStyle/>
                    <a:p>
                      <a:r>
                        <a:rPr lang="en-US" sz="1400" b="1" i="0" u="none" strike="noStrike" baseline="0" dirty="0" smtClean="0">
                          <a:latin typeface="TrebuchetMS,Bold"/>
                        </a:rPr>
                        <a:t>Part D: Britain, 1851 - 1951</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1542287">
                <a:tc>
                  <a:txBody>
                    <a:bodyPr/>
                    <a:lstStyle/>
                    <a:p>
                      <a:pPr algn="l"/>
                      <a:r>
                        <a:rPr lang="en-US" sz="1400" b="0" i="1" u="none" strike="noStrike" baseline="0" dirty="0" smtClean="0">
                          <a:latin typeface="TrebuchetMS,Italic"/>
                        </a:rPr>
                        <a:t>Candidates can be credited </a:t>
                      </a:r>
                      <a:r>
                        <a:rPr lang="en-US" sz="1400" b="1" i="1" u="none" strike="noStrike" baseline="0" dirty="0" smtClean="0">
                          <a:latin typeface="TrebuchetMS,BoldItalic"/>
                        </a:rPr>
                        <a:t>up to a maximum of 20 marks.</a:t>
                      </a:r>
                    </a:p>
                    <a:p>
                      <a:pPr algn="l"/>
                      <a:endParaRPr lang="en-US" sz="1400" b="1" i="1" u="none" strike="noStrike" baseline="0" dirty="0" smtClean="0">
                        <a:latin typeface="TrebuchetMS,BoldItalic"/>
                      </a:endParaRPr>
                    </a:p>
                    <a:p>
                      <a:pPr algn="l"/>
                      <a:r>
                        <a:rPr lang="en-GB" sz="1400" b="0" i="0" u="none" strike="noStrike" baseline="0" dirty="0" smtClean="0">
                          <a:latin typeface="TrebuchetMS"/>
                        </a:rPr>
                        <a:t>How important were the social surveys of Booth and Rowntree in the Liberal government’s decision to introduce social reforms, 1906 – 1914??</a:t>
                      </a:r>
                    </a:p>
                    <a:p>
                      <a:pPr algn="l"/>
                      <a:endParaRPr lang="en-GB" sz="1400" b="0" i="0" u="none" strike="noStrike" baseline="0" dirty="0" smtClean="0">
                        <a:latin typeface="TrebuchetMS"/>
                      </a:endParaRPr>
                    </a:p>
                    <a:p>
                      <a:pPr algn="l"/>
                      <a:r>
                        <a:rPr lang="en-GB" sz="1400" b="1" i="0" u="none" strike="noStrike" baseline="0" dirty="0" smtClean="0">
                          <a:latin typeface="TrebuchetMS,Bold"/>
                        </a:rPr>
                        <a:t>Context</a:t>
                      </a:r>
                    </a:p>
                    <a:p>
                      <a:pPr algn="l"/>
                      <a:r>
                        <a:rPr lang="en-US" sz="1400" b="0" i="0" u="none" strike="noStrike" baseline="0" dirty="0" smtClean="0">
                          <a:latin typeface="TrebuchetMS"/>
                        </a:rPr>
                        <a:t>Attitudes towards poverty in the 19</a:t>
                      </a:r>
                      <a:r>
                        <a:rPr lang="en-US" sz="1400" b="0" i="0" u="none" strike="noStrike" baseline="30000" dirty="0" smtClean="0">
                          <a:latin typeface="TrebuchetMS"/>
                        </a:rPr>
                        <a:t>th</a:t>
                      </a:r>
                      <a:r>
                        <a:rPr lang="en-US" sz="1400" b="0" i="0" u="none" strike="noStrike" baseline="0" dirty="0" smtClean="0">
                          <a:latin typeface="TrebuchetMS"/>
                        </a:rPr>
                        <a:t> century were laissez-faire. Although the Liberals had not been elected on a social reform ticket in 1906, the overwhelming evidence regarding the scale of poverty, as well as developing concerns about the health of the nation led to a series of limited social reforms that were initiated by the Liberal Party.</a:t>
                      </a:r>
                    </a:p>
                    <a:p>
                      <a:pPr algn="l"/>
                      <a:endParaRPr lang="en-US" sz="1400" b="0" i="0" u="none" strike="noStrike" baseline="0" dirty="0" smtClean="0">
                        <a:latin typeface="TrebuchetM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41763406"/>
              </p:ext>
            </p:extLst>
          </p:nvPr>
        </p:nvGraphicFramePr>
        <p:xfrm>
          <a:off x="539552" y="3573016"/>
          <a:ext cx="8112224" cy="2529200"/>
        </p:xfrm>
        <a:graphic>
          <a:graphicData uri="http://schemas.openxmlformats.org/drawingml/2006/table">
            <a:tbl>
              <a:tblPr firstRow="1" bandRow="1">
                <a:tableStyleId>{5C22544A-7EE6-4342-B048-85BDC9FD1C3A}</a:tableStyleId>
              </a:tblPr>
              <a:tblGrid>
                <a:gridCol w="8112224"/>
              </a:tblGrid>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TrebuchetMS,Bold"/>
                          <a:ea typeface="+mn-ea"/>
                          <a:cs typeface="+mn-cs"/>
                        </a:rPr>
                        <a:t>Section 3: European and World</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70840">
                <a:tc>
                  <a:txBody>
                    <a:bodyPr/>
                    <a:lstStyle/>
                    <a:p>
                      <a:r>
                        <a:rPr lang="en-GB" sz="1400" b="1" i="0" u="none" strike="noStrike" baseline="0" dirty="0" smtClean="0">
                          <a:latin typeface="TrebuchetMS,Bold"/>
                        </a:rPr>
                        <a:t>Part F: Russia, 1881-1921</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70840">
                <a:tc>
                  <a:txBody>
                    <a:bodyPr/>
                    <a:lstStyle/>
                    <a:p>
                      <a:pPr algn="l"/>
                      <a:r>
                        <a:rPr lang="en-US" sz="1400" b="0" i="1" u="none" strike="noStrike" baseline="0" dirty="0" smtClean="0">
                          <a:latin typeface="TrebuchetMS,Italic"/>
                        </a:rPr>
                        <a:t>Candidates can be credited </a:t>
                      </a:r>
                      <a:r>
                        <a:rPr lang="en-US" sz="1400" b="1" i="1" u="none" strike="noStrike" baseline="0" dirty="0" smtClean="0">
                          <a:latin typeface="TrebuchetMS,BoldItalic"/>
                        </a:rPr>
                        <a:t>up to a maximum of 20 marks.</a:t>
                      </a:r>
                    </a:p>
                    <a:p>
                      <a:pPr algn="l"/>
                      <a:endParaRPr lang="en-US" sz="1400" b="1" i="1" u="none" strike="noStrike" baseline="0" dirty="0" smtClean="0">
                        <a:latin typeface="TrebuchetMS,BoldItalic"/>
                      </a:endParaRPr>
                    </a:p>
                    <a:p>
                      <a:pPr algn="l"/>
                      <a:r>
                        <a:rPr lang="en-US" sz="1400" b="0" i="0" u="none" strike="noStrike" baseline="0" dirty="0" smtClean="0">
                          <a:latin typeface="TrebuchetMS"/>
                        </a:rPr>
                        <a:t>How important was military defeat against Japan in causing the revolution of 1905?</a:t>
                      </a:r>
                    </a:p>
                    <a:p>
                      <a:pPr algn="l"/>
                      <a:endParaRPr lang="en-US" sz="1400" b="0" i="0" u="none" strike="noStrike" baseline="0" dirty="0" smtClean="0">
                        <a:latin typeface="TrebuchetMS"/>
                      </a:endParaRPr>
                    </a:p>
                    <a:p>
                      <a:pPr algn="l"/>
                      <a:r>
                        <a:rPr lang="en-GB" sz="1400" b="1" i="0" u="none" strike="noStrike" baseline="0" dirty="0" smtClean="0">
                          <a:latin typeface="TrebuchetMS,Bold"/>
                        </a:rPr>
                        <a:t>Context</a:t>
                      </a:r>
                    </a:p>
                    <a:p>
                      <a:pPr algn="l"/>
                      <a:r>
                        <a:rPr lang="en-US" sz="1400" b="0" i="0" u="none" strike="noStrike" baseline="0" dirty="0" smtClean="0">
                          <a:latin typeface="TrebuchetMS"/>
                        </a:rPr>
                        <a:t>By 1905 Russia’s problems had led to open opposition to the Tsarist state. Poor</a:t>
                      </a:r>
                    </a:p>
                    <a:p>
                      <a:pPr algn="l"/>
                      <a:r>
                        <a:rPr lang="en-US" sz="1400" b="0" i="0" u="none" strike="noStrike" baseline="0" dirty="0" smtClean="0">
                          <a:latin typeface="TrebuchetMS"/>
                        </a:rPr>
                        <a:t>military performance in the war with Japan exposed the social, economic and</a:t>
                      </a:r>
                    </a:p>
                    <a:p>
                      <a:pPr algn="l"/>
                      <a:r>
                        <a:rPr lang="en-US" sz="1400" b="0" i="0" u="none" strike="noStrike" baseline="0" dirty="0" smtClean="0">
                          <a:latin typeface="TrebuchetMS"/>
                        </a:rPr>
                        <a:t>political weaknesses of the state.</a:t>
                      </a:r>
                      <a:endParaRPr lang="en-US" sz="1400" b="1" i="1" u="none" strike="noStrike" baseline="0" dirty="0" smtClean="0">
                        <a:latin typeface="TrebuchetMS,BoldItalic"/>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43827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454025" lvl="0" indent="-388938" fontAlgn="base">
              <a:spcBef>
                <a:spcPts val="6200"/>
              </a:spcBef>
              <a:spcAft>
                <a:spcPct val="0"/>
              </a:spcAft>
              <a:buClrTx/>
              <a:buSzPct val="93000"/>
              <a:buNone/>
            </a:pPr>
            <a:r>
              <a:rPr lang="en-US" altLang="en-US" sz="3100" kern="0" dirty="0">
                <a:solidFill>
                  <a:srgbClr val="2B2922"/>
                </a:solidFill>
                <a:latin typeface="Century Gothic" panose="020B0502020202020204" pitchFamily="34" charset="0"/>
                <a:sym typeface="Copperplate" pitchFamily="-1" charset="0"/>
              </a:rPr>
              <a:t>Sentence </a:t>
            </a:r>
            <a:r>
              <a:rPr lang="en-US" altLang="en-US" sz="3100" kern="0" dirty="0" smtClean="0">
                <a:solidFill>
                  <a:srgbClr val="2B2922"/>
                </a:solidFill>
                <a:latin typeface="Century Gothic" panose="020B0502020202020204" pitchFamily="34" charset="0"/>
                <a:sym typeface="Copperplate" pitchFamily="-1" charset="0"/>
              </a:rPr>
              <a:t>– </a:t>
            </a:r>
            <a:r>
              <a:rPr lang="en-US" altLang="en-US" sz="3100" kern="0" dirty="0">
                <a:solidFill>
                  <a:srgbClr val="2B2922"/>
                </a:solidFill>
                <a:latin typeface="Century Gothic" panose="020B0502020202020204" pitchFamily="34" charset="0"/>
                <a:sym typeface="Copperplate" pitchFamily="-1" charset="0"/>
              </a:rPr>
              <a:t>“In (date/era/event etc.) …” - indicate the </a:t>
            </a:r>
            <a:r>
              <a:rPr lang="en-US" altLang="en-US" sz="3100" b="1" i="1" kern="0" dirty="0">
                <a:solidFill>
                  <a:srgbClr val="2B2922"/>
                </a:solidFill>
                <a:latin typeface="Century Gothic" panose="020B0502020202020204" pitchFamily="34" charset="0"/>
                <a:sym typeface="Copperplate" pitchFamily="-1" charset="0"/>
              </a:rPr>
              <a:t>context</a:t>
            </a:r>
          </a:p>
          <a:p>
            <a:pPr marL="454025" lvl="0" indent="-388938" fontAlgn="base">
              <a:spcBef>
                <a:spcPts val="6200"/>
              </a:spcBef>
              <a:spcAft>
                <a:spcPct val="0"/>
              </a:spcAft>
              <a:buClrTx/>
              <a:buSzPct val="93000"/>
              <a:buNone/>
            </a:pPr>
            <a:r>
              <a:rPr lang="en-US" altLang="en-US" sz="3100" kern="0" dirty="0">
                <a:solidFill>
                  <a:srgbClr val="2B2922"/>
                </a:solidFill>
                <a:latin typeface="Century Gothic" panose="020B0502020202020204" pitchFamily="34" charset="0"/>
                <a:sym typeface="Copperplate" pitchFamily="-1" charset="0"/>
              </a:rPr>
              <a:t>Sentence </a:t>
            </a:r>
            <a:r>
              <a:rPr lang="en-US" altLang="en-US" sz="3100" kern="0" dirty="0" smtClean="0">
                <a:solidFill>
                  <a:srgbClr val="2B2922"/>
                </a:solidFill>
                <a:latin typeface="Century Gothic" panose="020B0502020202020204" pitchFamily="34" charset="0"/>
                <a:sym typeface="Copperplate" pitchFamily="-1" charset="0"/>
              </a:rPr>
              <a:t> </a:t>
            </a:r>
            <a:r>
              <a:rPr lang="en-US" altLang="en-US" sz="3100" kern="0" dirty="0">
                <a:solidFill>
                  <a:srgbClr val="2B2922"/>
                </a:solidFill>
                <a:latin typeface="Century Gothic" panose="020B0502020202020204" pitchFamily="34" charset="0"/>
                <a:sym typeface="Copperplate" pitchFamily="-1" charset="0"/>
              </a:rPr>
              <a:t>– “The (factor mentioned in the question) is partly responsible for ……. indicates the </a:t>
            </a:r>
            <a:r>
              <a:rPr lang="en-US" altLang="en-US" sz="3100" b="1" i="1" kern="0" dirty="0">
                <a:solidFill>
                  <a:srgbClr val="2B2922"/>
                </a:solidFill>
                <a:latin typeface="Century Gothic" panose="020B0502020202020204" pitchFamily="34" charset="0"/>
                <a:sym typeface="Copperplate" pitchFamily="-1" charset="0"/>
              </a:rPr>
              <a:t>line of </a:t>
            </a:r>
            <a:r>
              <a:rPr lang="en-US" altLang="en-US" sz="3100" b="1" i="1" kern="0" dirty="0" smtClean="0">
                <a:solidFill>
                  <a:srgbClr val="2B2922"/>
                </a:solidFill>
                <a:latin typeface="Century Gothic" panose="020B0502020202020204" pitchFamily="34" charset="0"/>
                <a:sym typeface="Copperplate" pitchFamily="-1" charset="0"/>
              </a:rPr>
              <a:t>argument</a:t>
            </a:r>
            <a:endParaRPr lang="en-US" altLang="en-US" sz="3100" b="1" i="1" kern="0" dirty="0">
              <a:solidFill>
                <a:srgbClr val="2B2922"/>
              </a:solidFill>
              <a:latin typeface="Century Gothic" panose="020B0502020202020204" pitchFamily="34" charset="0"/>
              <a:sym typeface="Copperplate" pitchFamily="-1" charset="0"/>
            </a:endParaRPr>
          </a:p>
          <a:p>
            <a:pPr marL="454025" lvl="0" indent="-388938" fontAlgn="base">
              <a:spcBef>
                <a:spcPts val="6200"/>
              </a:spcBef>
              <a:spcAft>
                <a:spcPct val="0"/>
              </a:spcAft>
              <a:buClrTx/>
              <a:buSzPct val="93000"/>
              <a:buNone/>
            </a:pPr>
            <a:r>
              <a:rPr lang="en-US" altLang="en-US" sz="3100" kern="0" dirty="0">
                <a:solidFill>
                  <a:srgbClr val="2B2922"/>
                </a:solidFill>
                <a:latin typeface="Century Gothic" panose="020B0502020202020204" pitchFamily="34" charset="0"/>
                <a:sym typeface="Copperplate" pitchFamily="-1" charset="0"/>
              </a:rPr>
              <a:t>Sentence </a:t>
            </a:r>
            <a:r>
              <a:rPr lang="en-US" altLang="en-US" sz="3100" kern="0" dirty="0" smtClean="0">
                <a:solidFill>
                  <a:srgbClr val="2B2922"/>
                </a:solidFill>
                <a:latin typeface="Century Gothic" panose="020B0502020202020204" pitchFamily="34" charset="0"/>
                <a:sym typeface="Copperplate" pitchFamily="-1" charset="0"/>
              </a:rPr>
              <a:t> </a:t>
            </a:r>
            <a:r>
              <a:rPr lang="en-US" altLang="en-US" sz="3100" kern="0" dirty="0">
                <a:solidFill>
                  <a:srgbClr val="2B2922"/>
                </a:solidFill>
                <a:latin typeface="Century Gothic" panose="020B0502020202020204" pitchFamily="34" charset="0"/>
                <a:sym typeface="Copperplate" pitchFamily="-1" charset="0"/>
              </a:rPr>
              <a:t>– “However there were other factors ..” – completes the</a:t>
            </a:r>
            <a:r>
              <a:rPr lang="en-US" altLang="en-US" sz="3100" b="1" i="1" kern="0" dirty="0">
                <a:solidFill>
                  <a:srgbClr val="2B2922"/>
                </a:solidFill>
                <a:latin typeface="Century Gothic" panose="020B0502020202020204" pitchFamily="34" charset="0"/>
                <a:sym typeface="Copperplate" pitchFamily="-1" charset="0"/>
              </a:rPr>
              <a:t> </a:t>
            </a:r>
            <a:r>
              <a:rPr lang="en-US" altLang="en-US" sz="3100" b="1" i="1" kern="0" dirty="0" smtClean="0">
                <a:solidFill>
                  <a:srgbClr val="2B2922"/>
                </a:solidFill>
                <a:latin typeface="Century Gothic" panose="020B0502020202020204" pitchFamily="34" charset="0"/>
                <a:sym typeface="Copperplate" pitchFamily="-1" charset="0"/>
              </a:rPr>
              <a:t>factors</a:t>
            </a:r>
          </a:p>
          <a:p>
            <a:pPr marL="454025" lvl="0" indent="-388938" fontAlgn="base">
              <a:spcBef>
                <a:spcPts val="6200"/>
              </a:spcBef>
              <a:spcAft>
                <a:spcPct val="0"/>
              </a:spcAft>
              <a:buClrTx/>
              <a:buSzPct val="93000"/>
              <a:buNone/>
            </a:pPr>
            <a:endParaRPr lang="en-US" altLang="en-US" sz="3100" kern="0" dirty="0">
              <a:solidFill>
                <a:srgbClr val="2B2922"/>
              </a:solidFill>
              <a:latin typeface="Century Gothic" panose="020B0502020202020204" pitchFamily="34" charset="0"/>
              <a:sym typeface="Copperplate" pitchFamily="-1" charset="0"/>
            </a:endParaRPr>
          </a:p>
          <a:p>
            <a:endParaRPr lang="en-GB" dirty="0"/>
          </a:p>
        </p:txBody>
      </p:sp>
      <p:sp>
        <p:nvSpPr>
          <p:cNvPr id="4" name="Title 3"/>
          <p:cNvSpPr>
            <a:spLocks noGrp="1"/>
          </p:cNvSpPr>
          <p:nvPr>
            <p:ph type="title"/>
          </p:nvPr>
        </p:nvSpPr>
        <p:spPr>
          <a:xfrm>
            <a:off x="971600" y="836712"/>
            <a:ext cx="7024744" cy="1143000"/>
          </a:xfrm>
        </p:spPr>
        <p:txBody>
          <a:bodyPr/>
          <a:lstStyle/>
          <a:p>
            <a:pPr algn="ctr"/>
            <a:r>
              <a:rPr lang="en-GB" dirty="0" smtClean="0"/>
              <a:t>Historical Context</a:t>
            </a:r>
            <a:endParaRPr lang="en-GB" dirty="0"/>
          </a:p>
        </p:txBody>
      </p:sp>
    </p:spTree>
    <p:extLst>
      <p:ext uri="{BB962C8B-B14F-4D97-AF65-F5344CB8AC3E}">
        <p14:creationId xmlns:p14="http://schemas.microsoft.com/office/powerpoint/2010/main" val="1722341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22050046"/>
              </p:ext>
            </p:extLst>
          </p:nvPr>
        </p:nvGraphicFramePr>
        <p:xfrm>
          <a:off x="467544" y="836712"/>
          <a:ext cx="8280920" cy="1529080"/>
        </p:xfrm>
        <a:graphic>
          <a:graphicData uri="http://schemas.openxmlformats.org/drawingml/2006/table">
            <a:tbl>
              <a:tblPr firstRow="1" bandRow="1">
                <a:tableStyleId>{5C22544A-7EE6-4342-B048-85BDC9FD1C3A}</a:tableStyleId>
              </a:tblPr>
              <a:tblGrid>
                <a:gridCol w="1555373"/>
                <a:gridCol w="1555373"/>
                <a:gridCol w="1555373"/>
                <a:gridCol w="1555373"/>
                <a:gridCol w="2059428"/>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Mark</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0 marks</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 mark</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 marks</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400" b="1" dirty="0" smtClean="0"/>
                        <a:t>Conclusion</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b="1" dirty="0" smtClean="0"/>
                        <a:t>2</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t>No overall judgement is made on the issue.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t>Candidate makes a </a:t>
                      </a:r>
                      <a:r>
                        <a:rPr lang="en-GB" sz="1400" b="1" dirty="0" smtClean="0"/>
                        <a:t>summary</a:t>
                      </a:r>
                      <a:r>
                        <a:rPr lang="en-GB" sz="1400" dirty="0" smtClean="0"/>
                        <a:t> of points made.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t>Candidate makes an overall </a:t>
                      </a:r>
                      <a:r>
                        <a:rPr lang="en-GB" sz="1400" b="1" dirty="0" smtClean="0"/>
                        <a:t>judgement</a:t>
                      </a:r>
                      <a:r>
                        <a:rPr lang="en-GB" sz="1400" dirty="0" smtClean="0"/>
                        <a:t> between the different</a:t>
                      </a:r>
                      <a:r>
                        <a:rPr lang="en-GB" sz="1400" baseline="0" dirty="0" smtClean="0"/>
                        <a:t> factors in relation to the issue.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467544" y="2492896"/>
            <a:ext cx="8064896" cy="369332"/>
          </a:xfrm>
          <a:prstGeom prst="rect">
            <a:avLst/>
          </a:prstGeom>
          <a:noFill/>
        </p:spPr>
        <p:txBody>
          <a:bodyPr wrap="square" rtlCol="0">
            <a:spAutoFit/>
          </a:bodyPr>
          <a:lstStyle/>
          <a:p>
            <a:endParaRPr lang="en-GB">
              <a:solidFill>
                <a:prstClr val="black"/>
              </a:solidFill>
            </a:endParaRPr>
          </a:p>
        </p:txBody>
      </p:sp>
      <p:sp>
        <p:nvSpPr>
          <p:cNvPr id="5" name="TextBox 4"/>
          <p:cNvSpPr txBox="1"/>
          <p:nvPr/>
        </p:nvSpPr>
        <p:spPr>
          <a:xfrm>
            <a:off x="539552" y="3284984"/>
            <a:ext cx="8280920" cy="3120854"/>
          </a:xfrm>
          <a:prstGeom prst="rect">
            <a:avLst/>
          </a:prstGeom>
          <a:noFill/>
        </p:spPr>
        <p:txBody>
          <a:bodyPr wrap="square" rtlCol="0">
            <a:spAutoFit/>
          </a:bodyPr>
          <a:lstStyle/>
          <a:p>
            <a:pPr marL="274320" lvl="0" indent="-274320">
              <a:spcBef>
                <a:spcPct val="20000"/>
              </a:spcBef>
              <a:buClr>
                <a:srgbClr val="AA2B1E"/>
              </a:buClr>
              <a:buSzPct val="85000"/>
              <a:buFont typeface="Brush Script MT" pitchFamily="66" charset="0"/>
              <a:buChar char="O"/>
            </a:pPr>
            <a:r>
              <a:rPr lang="en-GB" sz="1600" b="1" dirty="0">
                <a:solidFill>
                  <a:prstClr val="black"/>
                </a:solidFill>
                <a:latin typeface="Verdana" panose="020B0604030504040204" pitchFamily="34" charset="0"/>
                <a:ea typeface="Verdana" panose="020B0604030504040204" pitchFamily="34" charset="0"/>
                <a:cs typeface="Verdana" panose="020B0604030504040204" pitchFamily="34" charset="0"/>
              </a:rPr>
              <a:t>Provide an overall judgement of the factors discussed in the development of the answer </a:t>
            </a:r>
            <a:r>
              <a:rPr lang="en-GB" sz="1400" dirty="0">
                <a:solidFill>
                  <a:prstClr val="black"/>
                </a:solidFill>
                <a:latin typeface="Verdana" panose="020B0604030504040204" pitchFamily="34" charset="0"/>
                <a:ea typeface="Verdana" panose="020B0604030504040204" pitchFamily="34" charset="0"/>
                <a:cs typeface="Verdana" panose="020B0604030504040204" pitchFamily="34" charset="0"/>
              </a:rPr>
              <a:t>(For example, </a:t>
            </a:r>
            <a:r>
              <a:rPr lang="en-GB" sz="1400" b="1" i="1" dirty="0">
                <a:solidFill>
                  <a:prstClr val="black"/>
                </a:solidFill>
                <a:latin typeface="Verdana" panose="020B0604030504040204" pitchFamily="34" charset="0"/>
                <a:ea typeface="Verdana" panose="020B0604030504040204" pitchFamily="34" charset="0"/>
                <a:cs typeface="Verdana" panose="020B0604030504040204" pitchFamily="34" charset="0"/>
              </a:rPr>
              <a:t>In conclusion</a:t>
            </a:r>
            <a:r>
              <a:rPr lang="en-GB" sz="1400" dirty="0">
                <a:solidFill>
                  <a:prstClr val="black"/>
                </a:solidFill>
                <a:latin typeface="Verdana" panose="020B0604030504040204" pitchFamily="34" charset="0"/>
                <a:ea typeface="Verdana" panose="020B0604030504040204" pitchFamily="34" charset="0"/>
                <a:cs typeface="Verdana" panose="020B0604030504040204" pitchFamily="34" charset="0"/>
              </a:rPr>
              <a:t>, many factors contributed to the growth of democracy. </a:t>
            </a:r>
            <a:r>
              <a:rPr lang="en-GB" sz="1400" b="1" i="1" dirty="0">
                <a:solidFill>
                  <a:prstClr val="black"/>
                </a:solidFill>
                <a:latin typeface="Verdana" panose="020B0604030504040204" pitchFamily="34" charset="0"/>
                <a:ea typeface="Verdana" panose="020B0604030504040204" pitchFamily="34" charset="0"/>
                <a:cs typeface="Verdana" panose="020B0604030504040204" pitchFamily="34" charset="0"/>
              </a:rPr>
              <a:t>On the one hand</a:t>
            </a:r>
            <a:r>
              <a:rPr lang="en-GB" sz="1400" dirty="0">
                <a:solidFill>
                  <a:prstClr val="black"/>
                </a:solidFill>
                <a:latin typeface="Verdana" panose="020B0604030504040204" pitchFamily="34" charset="0"/>
                <a:ea typeface="Verdana" panose="020B0604030504040204" pitchFamily="34" charset="0"/>
                <a:cs typeface="Verdana" panose="020B0604030504040204" pitchFamily="34" charset="0"/>
              </a:rPr>
              <a:t>, industrialisation brought about increasing demands for political change. </a:t>
            </a:r>
            <a:r>
              <a:rPr lang="en-GB" sz="1400" b="1" i="1" dirty="0">
                <a:solidFill>
                  <a:prstClr val="black"/>
                </a:solidFill>
                <a:latin typeface="Verdana" panose="020B0604030504040204" pitchFamily="34" charset="0"/>
                <a:ea typeface="Verdana" panose="020B0604030504040204" pitchFamily="34" charset="0"/>
                <a:cs typeface="Verdana" panose="020B0604030504040204" pitchFamily="34" charset="0"/>
              </a:rPr>
              <a:t>On the other hand</a:t>
            </a:r>
            <a:r>
              <a:rPr lang="en-GB" sz="1400" dirty="0">
                <a:solidFill>
                  <a:prstClr val="black"/>
                </a:solidFill>
                <a:latin typeface="Verdana" panose="020B0604030504040204" pitchFamily="34" charset="0"/>
                <a:ea typeface="Verdana" panose="020B0604030504040204" pitchFamily="34" charset="0"/>
                <a:cs typeface="Verdana" panose="020B0604030504040204" pitchFamily="34" charset="0"/>
              </a:rPr>
              <a:t>, the effects of the First World War also necessitated political change. </a:t>
            </a:r>
            <a:r>
              <a:rPr lang="en-GB" sz="1400" b="1" i="1" dirty="0">
                <a:solidFill>
                  <a:prstClr val="black"/>
                </a:solidFill>
                <a:latin typeface="Verdana" panose="020B0604030504040204" pitchFamily="34" charset="0"/>
                <a:ea typeface="Verdana" panose="020B0604030504040204" pitchFamily="34" charset="0"/>
                <a:cs typeface="Verdana" panose="020B0604030504040204" pitchFamily="34" charset="0"/>
              </a:rPr>
              <a:t>Overall however/On balance</a:t>
            </a:r>
            <a:r>
              <a:rPr lang="en-GB" sz="1400" dirty="0">
                <a:solidFill>
                  <a:prstClr val="black"/>
                </a:solidFill>
                <a:latin typeface="Verdana" panose="020B0604030504040204" pitchFamily="34" charset="0"/>
                <a:ea typeface="Verdana" panose="020B0604030504040204" pitchFamily="34" charset="0"/>
                <a:cs typeface="Verdana" panose="020B0604030504040204" pitchFamily="34" charset="0"/>
              </a:rPr>
              <a:t>, the evidence suggests that the growth of democracy was due more to changing political attitudes.)</a:t>
            </a:r>
          </a:p>
          <a:p>
            <a:pPr marL="274320" lvl="0" indent="-274320">
              <a:spcBef>
                <a:spcPct val="20000"/>
              </a:spcBef>
              <a:buClr>
                <a:srgbClr val="AA2B1E"/>
              </a:buClr>
              <a:buSzPct val="85000"/>
              <a:buFont typeface="Brush Script MT" pitchFamily="66" charset="0"/>
              <a:buChar char="O"/>
            </a:pPr>
            <a:r>
              <a:rPr lang="en-GB" sz="1600" b="1" dirty="0">
                <a:solidFill>
                  <a:prstClr val="black"/>
                </a:solidFill>
                <a:latin typeface="Verdana" panose="020B0604030504040204" pitchFamily="34" charset="0"/>
                <a:ea typeface="Verdana" panose="020B0604030504040204" pitchFamily="34" charset="0"/>
                <a:cs typeface="Verdana" panose="020B0604030504040204" pitchFamily="34" charset="0"/>
              </a:rPr>
              <a:t>Provide reasons for the overall judgement </a:t>
            </a:r>
            <a:r>
              <a:rPr lang="en-GB" sz="1400" dirty="0">
                <a:solidFill>
                  <a:prstClr val="black"/>
                </a:solidFill>
                <a:latin typeface="Verdana" panose="020B0604030504040204" pitchFamily="34" charset="0"/>
                <a:ea typeface="Verdana" panose="020B0604030504040204" pitchFamily="34" charset="0"/>
                <a:cs typeface="Verdana" panose="020B0604030504040204" pitchFamily="34" charset="0"/>
              </a:rPr>
              <a:t>(For example, </a:t>
            </a:r>
            <a:r>
              <a:rPr lang="en-GB" sz="1400" i="1" dirty="0">
                <a:solidFill>
                  <a:prstClr val="black"/>
                </a:solidFill>
                <a:latin typeface="Verdana" panose="020B0604030504040204" pitchFamily="34" charset="0"/>
                <a:ea typeface="Verdana" panose="020B0604030504040204" pitchFamily="34" charset="0"/>
                <a:cs typeface="Verdana" panose="020B0604030504040204" pitchFamily="34" charset="0"/>
              </a:rPr>
              <a:t>Changing political attitudes were clearly more significant in bringing about the growth of democracy than any other factor </a:t>
            </a:r>
            <a:r>
              <a:rPr lang="en-GB" sz="1400" b="1" i="1" dirty="0">
                <a:solidFill>
                  <a:prstClr val="black"/>
                </a:solidFill>
                <a:latin typeface="Verdana" panose="020B0604030504040204" pitchFamily="34" charset="0"/>
                <a:ea typeface="Verdana" panose="020B0604030504040204" pitchFamily="34" charset="0"/>
                <a:cs typeface="Verdana" panose="020B0604030504040204" pitchFamily="34" charset="0"/>
              </a:rPr>
              <a:t>because</a:t>
            </a:r>
            <a:r>
              <a:rPr lang="en-GB" sz="1400"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
            </a:r>
          </a:p>
          <a:p>
            <a:pPr lvl="0">
              <a:spcBef>
                <a:spcPct val="20000"/>
              </a:spcBef>
              <a:buClr>
                <a:srgbClr val="AA2B1E"/>
              </a:buClr>
              <a:buSzPct val="85000"/>
            </a:pPr>
            <a:endParaRPr lang="en-GB" sz="1400" i="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spcBef>
                <a:spcPct val="20000"/>
              </a:spcBef>
              <a:buClr>
                <a:srgbClr val="AA2B1E"/>
              </a:buClr>
              <a:buSzPct val="85000"/>
            </a:pPr>
            <a:r>
              <a:rPr lang="en-GB"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Conclusions </a:t>
            </a:r>
            <a:r>
              <a:rPr lang="en-GB" sz="1400" dirty="0">
                <a:solidFill>
                  <a:prstClr val="black"/>
                </a:solidFill>
                <a:latin typeface="Verdana" panose="020B0604030504040204" pitchFamily="34" charset="0"/>
                <a:ea typeface="Verdana" panose="020B0604030504040204" pitchFamily="34" charset="0"/>
                <a:cs typeface="Verdana" panose="020B0604030504040204" pitchFamily="34" charset="0"/>
              </a:rPr>
              <a:t>are likely to be at the end but there can be mini conclusions throughout the answer.</a:t>
            </a:r>
          </a:p>
        </p:txBody>
      </p:sp>
      <p:sp>
        <p:nvSpPr>
          <p:cNvPr id="4" name="TextBox 3"/>
          <p:cNvSpPr txBox="1"/>
          <p:nvPr/>
        </p:nvSpPr>
        <p:spPr>
          <a:xfrm>
            <a:off x="467544" y="2492896"/>
            <a:ext cx="8283599" cy="584775"/>
          </a:xfrm>
          <a:prstGeom prst="rect">
            <a:avLst/>
          </a:prstGeom>
          <a:noFill/>
        </p:spPr>
        <p:txBody>
          <a:bodyPr wrap="square" rtlCol="0">
            <a:spAutoFit/>
          </a:bodyPr>
          <a:lstStyle/>
          <a:p>
            <a:r>
              <a:rPr lang="en-GB" sz="1600" dirty="0" smtClean="0"/>
              <a:t>Summary = 1 mark</a:t>
            </a:r>
          </a:p>
          <a:p>
            <a:r>
              <a:rPr lang="en-GB" sz="1600" dirty="0" smtClean="0"/>
              <a:t>Overall judgement linked to factors and line of argument/issue = 2 marks</a:t>
            </a:r>
          </a:p>
        </p:txBody>
      </p:sp>
    </p:spTree>
    <p:extLst>
      <p:ext uri="{BB962C8B-B14F-4D97-AF65-F5344CB8AC3E}">
        <p14:creationId xmlns:p14="http://schemas.microsoft.com/office/powerpoint/2010/main" val="1328090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29268636"/>
              </p:ext>
            </p:extLst>
          </p:nvPr>
        </p:nvGraphicFramePr>
        <p:xfrm>
          <a:off x="467544" y="836712"/>
          <a:ext cx="8280920" cy="1529080"/>
        </p:xfrm>
        <a:graphic>
          <a:graphicData uri="http://schemas.openxmlformats.org/drawingml/2006/table">
            <a:tbl>
              <a:tblPr firstRow="1" bandRow="1">
                <a:tableStyleId>{5C22544A-7EE6-4342-B048-85BDC9FD1C3A}</a:tableStyleId>
              </a:tblPr>
              <a:tblGrid>
                <a:gridCol w="1555373"/>
                <a:gridCol w="1555373"/>
                <a:gridCol w="1555373"/>
                <a:gridCol w="1555373"/>
                <a:gridCol w="2059428"/>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Mark</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0 marks</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 mark</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 marks</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400" b="1" dirty="0" smtClean="0"/>
                        <a:t>Conclusion</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b="1" dirty="0" smtClean="0"/>
                        <a:t>2</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t>No overall judgement is made on the issue.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t>Candidate makes a </a:t>
                      </a:r>
                      <a:r>
                        <a:rPr lang="en-GB" sz="1400" b="1" dirty="0" smtClean="0"/>
                        <a:t>summary</a:t>
                      </a:r>
                      <a:r>
                        <a:rPr lang="en-GB" sz="1400" dirty="0" smtClean="0"/>
                        <a:t> of points made.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t>Candidate makes an overall </a:t>
                      </a:r>
                      <a:r>
                        <a:rPr lang="en-GB" sz="1400" b="1" dirty="0" smtClean="0"/>
                        <a:t>judgement</a:t>
                      </a:r>
                      <a:r>
                        <a:rPr lang="en-GB" sz="1400" dirty="0" smtClean="0"/>
                        <a:t> between the different</a:t>
                      </a:r>
                      <a:r>
                        <a:rPr lang="en-GB" sz="1400" baseline="0" dirty="0" smtClean="0"/>
                        <a:t> factors in relation to the issue.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467544" y="2492896"/>
            <a:ext cx="8064896" cy="369332"/>
          </a:xfrm>
          <a:prstGeom prst="rect">
            <a:avLst/>
          </a:prstGeom>
          <a:noFill/>
        </p:spPr>
        <p:txBody>
          <a:bodyPr wrap="square" rtlCol="0">
            <a:spAutoFit/>
          </a:bodyPr>
          <a:lstStyle/>
          <a:p>
            <a:endParaRPr lang="en-GB">
              <a:solidFill>
                <a:prstClr val="black"/>
              </a:solidFill>
            </a:endParaRPr>
          </a:p>
        </p:txBody>
      </p:sp>
      <p:sp>
        <p:nvSpPr>
          <p:cNvPr id="5" name="TextBox 4"/>
          <p:cNvSpPr txBox="1"/>
          <p:nvPr/>
        </p:nvSpPr>
        <p:spPr>
          <a:xfrm>
            <a:off x="539552" y="2714521"/>
            <a:ext cx="8280920" cy="3391698"/>
          </a:xfrm>
          <a:prstGeom prst="rect">
            <a:avLst/>
          </a:prstGeom>
          <a:noFill/>
        </p:spPr>
        <p:txBody>
          <a:bodyPr wrap="square" rtlCol="0">
            <a:spAutoFit/>
          </a:bodyPr>
          <a:lstStyle/>
          <a:p>
            <a:pPr marL="274320" indent="-274320">
              <a:spcBef>
                <a:spcPct val="20000"/>
              </a:spcBef>
              <a:buClr>
                <a:srgbClr val="AA2B1E"/>
              </a:buClr>
              <a:buSzPct val="85000"/>
              <a:buFont typeface="Brush Script MT" pitchFamily="66" charset="0"/>
              <a:buChar char="O"/>
            </a:pPr>
            <a:r>
              <a:rPr lang="en-GB" sz="1600" b="1" i="1" dirty="0" smtClean="0">
                <a:solidFill>
                  <a:prstClr val="black"/>
                </a:solidFill>
                <a:ea typeface="Verdana" panose="020B0604030504040204" pitchFamily="34" charset="0"/>
                <a:cs typeface="Verdana" panose="020B0604030504040204" pitchFamily="34" charset="0"/>
              </a:rPr>
              <a:t>To what did party advantage explain the reasons why the Liberals introduced social welfare reforms, 1906 – 1914?</a:t>
            </a:r>
          </a:p>
          <a:p>
            <a:pPr marL="274320" indent="-274320">
              <a:spcBef>
                <a:spcPct val="20000"/>
              </a:spcBef>
              <a:buClr>
                <a:srgbClr val="AA2B1E"/>
              </a:buClr>
              <a:buSzPct val="85000"/>
              <a:buFont typeface="Brush Script MT" pitchFamily="66" charset="0"/>
              <a:buChar char="O"/>
            </a:pPr>
            <a:endParaRPr lang="en-GB" sz="1600" b="1" i="1" dirty="0">
              <a:solidFill>
                <a:prstClr val="black"/>
              </a:solidFill>
              <a:ea typeface="Verdana" panose="020B0604030504040204" pitchFamily="34" charset="0"/>
              <a:cs typeface="Verdana" panose="020B0604030504040204" pitchFamily="34" charset="0"/>
            </a:endParaRPr>
          </a:p>
          <a:p>
            <a:pPr marL="274320" indent="-274320">
              <a:spcBef>
                <a:spcPct val="20000"/>
              </a:spcBef>
              <a:buClr>
                <a:srgbClr val="AA2B1E"/>
              </a:buClr>
              <a:buSzPct val="85000"/>
              <a:buFont typeface="Brush Script MT" pitchFamily="66" charset="0"/>
              <a:buChar char="O"/>
            </a:pPr>
            <a:r>
              <a:rPr lang="en-GB" sz="1600" b="1" i="1" dirty="0" smtClean="0">
                <a:solidFill>
                  <a:prstClr val="black"/>
                </a:solidFill>
                <a:ea typeface="Verdana" panose="020B0604030504040204" pitchFamily="34" charset="0"/>
                <a:cs typeface="Verdana" panose="020B0604030504040204" pitchFamily="34" charset="0"/>
              </a:rPr>
              <a:t>In conclusion</a:t>
            </a:r>
            <a:r>
              <a:rPr lang="en-GB" sz="1600" dirty="0" smtClean="0">
                <a:solidFill>
                  <a:prstClr val="black"/>
                </a:solidFill>
                <a:ea typeface="Verdana" panose="020B0604030504040204" pitchFamily="34" charset="0"/>
                <a:cs typeface="Verdana" panose="020B0604030504040204" pitchFamily="34" charset="0"/>
              </a:rPr>
              <a:t>, the Liberal Reforms were the result of many influences. </a:t>
            </a:r>
            <a:r>
              <a:rPr lang="en-GB" sz="1600" b="1" i="1" dirty="0" smtClean="0">
                <a:solidFill>
                  <a:prstClr val="black"/>
                </a:solidFill>
                <a:ea typeface="Verdana" panose="020B0604030504040204" pitchFamily="34" charset="0"/>
                <a:cs typeface="Verdana" panose="020B0604030504040204" pitchFamily="34" charset="0"/>
              </a:rPr>
              <a:t>On the one hand</a:t>
            </a:r>
            <a:r>
              <a:rPr lang="en-GB" sz="1600" dirty="0" smtClean="0">
                <a:solidFill>
                  <a:prstClr val="black"/>
                </a:solidFill>
                <a:ea typeface="Verdana" panose="020B0604030504040204" pitchFamily="34" charset="0"/>
                <a:cs typeface="Verdana" panose="020B0604030504040204" pitchFamily="34" charset="0"/>
              </a:rPr>
              <a:t>, political advantage was an important factor in pushing the Liberals towards social reform. Fears of losing votes to the new Labour Party may have made the reforms a more pressing necessity. </a:t>
            </a:r>
            <a:r>
              <a:rPr lang="en-GB" sz="1600" b="1" i="1" dirty="0" smtClean="0">
                <a:solidFill>
                  <a:prstClr val="black"/>
                </a:solidFill>
                <a:ea typeface="Verdana" panose="020B0604030504040204" pitchFamily="34" charset="0"/>
                <a:cs typeface="Verdana" panose="020B0604030504040204" pitchFamily="34" charset="0"/>
              </a:rPr>
              <a:t>On the other hand</a:t>
            </a:r>
            <a:r>
              <a:rPr lang="en-GB" sz="1600" dirty="0" smtClean="0">
                <a:solidFill>
                  <a:prstClr val="black"/>
                </a:solidFill>
                <a:ea typeface="Verdana" panose="020B0604030504040204" pitchFamily="34" charset="0"/>
                <a:cs typeface="Verdana" panose="020B0604030504040204" pitchFamily="34" charset="0"/>
              </a:rPr>
              <a:t>, without the reports of Booth and Rowntree making people aware of the extent of poverty in Britain, perhaps the Liberals would not have responded with a series of reforms. </a:t>
            </a:r>
            <a:r>
              <a:rPr lang="en-GB" sz="1600" b="1" i="1" dirty="0" smtClean="0">
                <a:solidFill>
                  <a:prstClr val="black"/>
                </a:solidFill>
                <a:ea typeface="Verdana" panose="020B0604030504040204" pitchFamily="34" charset="0"/>
                <a:cs typeface="Verdana" panose="020B0604030504040204" pitchFamily="34" charset="0"/>
              </a:rPr>
              <a:t>On balance</a:t>
            </a:r>
            <a:r>
              <a:rPr lang="en-GB" sz="1600" dirty="0" smtClean="0">
                <a:solidFill>
                  <a:prstClr val="black"/>
                </a:solidFill>
                <a:ea typeface="Verdana" panose="020B0604030504040204" pitchFamily="34" charset="0"/>
                <a:cs typeface="Verdana" panose="020B0604030504040204" pitchFamily="34" charset="0"/>
              </a:rPr>
              <a:t>, these reports along with the example of municipal socialism, were more influential as they made people realise the problems of poverty that were often beyond the individual’s ability to help themselves.</a:t>
            </a:r>
            <a:endParaRPr lang="en-GB" sz="1600" dirty="0">
              <a:solidFill>
                <a:prstClr val="black"/>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70910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2132856"/>
            <a:ext cx="6777317" cy="3960440"/>
          </a:xfrm>
        </p:spPr>
        <p:txBody>
          <a:bodyPr>
            <a:normAutofit fontScale="47500" lnSpcReduction="20000"/>
          </a:bodyPr>
          <a:lstStyle/>
          <a:p>
            <a:pPr marL="454025" lvl="0" indent="-388938" fontAlgn="base">
              <a:spcBef>
                <a:spcPts val="6200"/>
              </a:spcBef>
              <a:spcAft>
                <a:spcPct val="0"/>
              </a:spcAft>
              <a:buClrTx/>
              <a:buSzPct val="93000"/>
              <a:buNone/>
            </a:pPr>
            <a:r>
              <a:rPr lang="en-US" altLang="en-US" sz="3100" kern="0" dirty="0">
                <a:solidFill>
                  <a:srgbClr val="2B2922"/>
                </a:solidFill>
                <a:latin typeface="Century Gothic" panose="020B0502020202020204" pitchFamily="34" charset="0"/>
                <a:sym typeface="Copperplate" pitchFamily="-1" charset="0"/>
              </a:rPr>
              <a:t>Sentence </a:t>
            </a:r>
            <a:r>
              <a:rPr lang="en-US" altLang="en-US" sz="3100" kern="0" dirty="0" smtClean="0">
                <a:solidFill>
                  <a:srgbClr val="2B2922"/>
                </a:solidFill>
                <a:latin typeface="Century Gothic" panose="020B0502020202020204" pitchFamily="34" charset="0"/>
                <a:sym typeface="Copperplate" pitchFamily="-1" charset="0"/>
              </a:rPr>
              <a:t>– “</a:t>
            </a:r>
            <a:r>
              <a:rPr lang="en-US" altLang="en-US" sz="3100" b="1" i="1" kern="0" dirty="0" smtClean="0">
                <a:solidFill>
                  <a:srgbClr val="2B2922"/>
                </a:solidFill>
                <a:latin typeface="Century Gothic" panose="020B0502020202020204" pitchFamily="34" charset="0"/>
                <a:sym typeface="Copperplate" pitchFamily="-1" charset="0"/>
              </a:rPr>
              <a:t>In conclusion </a:t>
            </a:r>
            <a:r>
              <a:rPr lang="en-US" altLang="en-US" sz="3100" kern="0" dirty="0" smtClean="0">
                <a:solidFill>
                  <a:srgbClr val="2B2922"/>
                </a:solidFill>
                <a:latin typeface="Century Gothic" panose="020B0502020202020204" pitchFamily="34" charset="0"/>
                <a:sym typeface="Copperplate" pitchFamily="-1" charset="0"/>
              </a:rPr>
              <a:t>….indicates the conclusion has started. </a:t>
            </a:r>
            <a:endParaRPr lang="en-US" altLang="en-US" sz="1900" b="1" i="1" kern="0" dirty="0" smtClean="0">
              <a:solidFill>
                <a:srgbClr val="2B2922"/>
              </a:solidFill>
              <a:latin typeface="Century Gothic" panose="020B0502020202020204" pitchFamily="34" charset="0"/>
              <a:sym typeface="Copperplate" pitchFamily="-1" charset="0"/>
            </a:endParaRPr>
          </a:p>
          <a:p>
            <a:pPr marL="454025" lvl="0" indent="-388938" fontAlgn="base">
              <a:spcBef>
                <a:spcPts val="6200"/>
              </a:spcBef>
              <a:spcAft>
                <a:spcPct val="0"/>
              </a:spcAft>
              <a:buClrTx/>
              <a:buSzPct val="93000"/>
              <a:buNone/>
            </a:pPr>
            <a:r>
              <a:rPr lang="en-US" altLang="en-US" sz="3100" kern="0" dirty="0" smtClean="0">
                <a:solidFill>
                  <a:srgbClr val="2B2922"/>
                </a:solidFill>
                <a:latin typeface="Century Gothic" panose="020B0502020202020204" pitchFamily="34" charset="0"/>
                <a:sym typeface="Copperplate" pitchFamily="-1" charset="0"/>
              </a:rPr>
              <a:t>Sentence  </a:t>
            </a:r>
            <a:r>
              <a:rPr lang="en-US" altLang="en-US" sz="3100" kern="0" dirty="0">
                <a:solidFill>
                  <a:srgbClr val="2B2922"/>
                </a:solidFill>
                <a:latin typeface="Century Gothic" panose="020B0502020202020204" pitchFamily="34" charset="0"/>
                <a:sym typeface="Copperplate" pitchFamily="-1" charset="0"/>
              </a:rPr>
              <a:t>– </a:t>
            </a:r>
            <a:r>
              <a:rPr lang="en-US" altLang="en-US" sz="3100" kern="0" dirty="0" smtClean="0">
                <a:solidFill>
                  <a:srgbClr val="2B2922"/>
                </a:solidFill>
                <a:latin typeface="Century Gothic" panose="020B0502020202020204" pitchFamily="34" charset="0"/>
                <a:sym typeface="Copperplate" pitchFamily="-1" charset="0"/>
              </a:rPr>
              <a:t>“</a:t>
            </a:r>
            <a:r>
              <a:rPr lang="en-US" altLang="en-US" sz="3100" b="1" i="1" kern="0" dirty="0" smtClean="0">
                <a:solidFill>
                  <a:srgbClr val="2B2922"/>
                </a:solidFill>
                <a:latin typeface="Century Gothic" panose="020B0502020202020204" pitchFamily="34" charset="0"/>
                <a:sym typeface="Copperplate" pitchFamily="-1" charset="0"/>
              </a:rPr>
              <a:t>On the one hand</a:t>
            </a:r>
            <a:r>
              <a:rPr lang="en-US" altLang="en-US" sz="3100" kern="0" dirty="0" smtClean="0">
                <a:solidFill>
                  <a:srgbClr val="2B2922"/>
                </a:solidFill>
                <a:latin typeface="Century Gothic" panose="020B0502020202020204" pitchFamily="34" charset="0"/>
                <a:sym typeface="Copperplate" pitchFamily="-1" charset="0"/>
              </a:rPr>
              <a:t>…..provides a summary of the isolated factor/some points and indicates balance.</a:t>
            </a:r>
            <a:endParaRPr lang="en-US" altLang="en-US" sz="3100" b="1" i="1" kern="0" dirty="0" smtClean="0">
              <a:solidFill>
                <a:srgbClr val="2B2922"/>
              </a:solidFill>
              <a:latin typeface="Century Gothic" panose="020B0502020202020204" pitchFamily="34" charset="0"/>
              <a:sym typeface="Copperplate" pitchFamily="-1" charset="0"/>
            </a:endParaRPr>
          </a:p>
          <a:p>
            <a:pPr marL="454025" lvl="0" indent="-388938" fontAlgn="base">
              <a:spcBef>
                <a:spcPts val="6200"/>
              </a:spcBef>
              <a:spcAft>
                <a:spcPct val="0"/>
              </a:spcAft>
              <a:buClrTx/>
              <a:buSzPct val="93000"/>
              <a:buNone/>
            </a:pPr>
            <a:r>
              <a:rPr lang="en-US" altLang="en-US" sz="3100" kern="0" dirty="0" smtClean="0">
                <a:solidFill>
                  <a:srgbClr val="2B2922"/>
                </a:solidFill>
                <a:latin typeface="Century Gothic" panose="020B0502020202020204" pitchFamily="34" charset="0"/>
                <a:sym typeface="Copperplate" pitchFamily="-1" charset="0"/>
              </a:rPr>
              <a:t>Sentence  – “</a:t>
            </a:r>
            <a:r>
              <a:rPr lang="en-US" altLang="en-US" sz="3100" b="1" i="1" kern="0" dirty="0" smtClean="0">
                <a:solidFill>
                  <a:srgbClr val="2B2922"/>
                </a:solidFill>
                <a:latin typeface="Century Gothic" panose="020B0502020202020204" pitchFamily="34" charset="0"/>
                <a:sym typeface="Copperplate" pitchFamily="-1" charset="0"/>
              </a:rPr>
              <a:t>On the other hand</a:t>
            </a:r>
            <a:r>
              <a:rPr lang="en-US" altLang="en-US" sz="3100" kern="0" dirty="0" smtClean="0">
                <a:solidFill>
                  <a:srgbClr val="2B2922"/>
                </a:solidFill>
                <a:latin typeface="Century Gothic" panose="020B0502020202020204" pitchFamily="34" charset="0"/>
                <a:sym typeface="Copperplate" pitchFamily="-1" charset="0"/>
              </a:rPr>
              <a:t>…..completes the summary and the balance. </a:t>
            </a:r>
          </a:p>
          <a:p>
            <a:pPr marL="454025" lvl="0" indent="-388938" fontAlgn="base">
              <a:spcBef>
                <a:spcPts val="6200"/>
              </a:spcBef>
              <a:spcAft>
                <a:spcPct val="0"/>
              </a:spcAft>
              <a:buClrTx/>
              <a:buSzPct val="93000"/>
              <a:buNone/>
            </a:pPr>
            <a:r>
              <a:rPr lang="en-US" altLang="en-US" sz="3100" kern="0" dirty="0" smtClean="0">
                <a:solidFill>
                  <a:srgbClr val="2B2922"/>
                </a:solidFill>
                <a:latin typeface="Century Gothic" panose="020B0502020202020204" pitchFamily="34" charset="0"/>
                <a:sym typeface="Copperplate" pitchFamily="-1" charset="0"/>
              </a:rPr>
              <a:t>Sentence – “</a:t>
            </a:r>
            <a:r>
              <a:rPr lang="en-US" altLang="en-US" sz="3100" b="1" i="1" kern="0" dirty="0" smtClean="0">
                <a:solidFill>
                  <a:srgbClr val="2B2922"/>
                </a:solidFill>
                <a:latin typeface="Century Gothic" panose="020B0502020202020204" pitchFamily="34" charset="0"/>
                <a:sym typeface="Copperplate" pitchFamily="-1" charset="0"/>
              </a:rPr>
              <a:t>Overall/On balance</a:t>
            </a:r>
            <a:r>
              <a:rPr lang="en-US" altLang="en-US" sz="3100" kern="0" dirty="0" smtClean="0">
                <a:solidFill>
                  <a:srgbClr val="2B2922"/>
                </a:solidFill>
                <a:latin typeface="Century Gothic" panose="020B0502020202020204" pitchFamily="34" charset="0"/>
                <a:sym typeface="Copperplate" pitchFamily="-1" charset="0"/>
              </a:rPr>
              <a:t>…..provides a final </a:t>
            </a:r>
            <a:r>
              <a:rPr lang="en-US" altLang="en-US" sz="3100" kern="0" dirty="0" err="1" smtClean="0">
                <a:solidFill>
                  <a:srgbClr val="2B2922"/>
                </a:solidFill>
                <a:latin typeface="Century Gothic" panose="020B0502020202020204" pitchFamily="34" charset="0"/>
                <a:sym typeface="Copperplate" pitchFamily="-1" charset="0"/>
              </a:rPr>
              <a:t>judgement</a:t>
            </a:r>
            <a:r>
              <a:rPr lang="en-US" altLang="en-US" sz="3100" kern="0" dirty="0" smtClean="0">
                <a:solidFill>
                  <a:srgbClr val="2B2922"/>
                </a:solidFill>
                <a:latin typeface="Century Gothic" panose="020B0502020202020204" pitchFamily="34" charset="0"/>
                <a:sym typeface="Copperplate" pitchFamily="-1" charset="0"/>
              </a:rPr>
              <a:t> to the question/issue.</a:t>
            </a:r>
          </a:p>
          <a:p>
            <a:pPr marL="454025" lvl="0" indent="-388938" fontAlgn="base">
              <a:spcBef>
                <a:spcPts val="6200"/>
              </a:spcBef>
              <a:spcAft>
                <a:spcPct val="0"/>
              </a:spcAft>
              <a:buClrTx/>
              <a:buSzPct val="93000"/>
              <a:buNone/>
            </a:pPr>
            <a:endParaRPr lang="en-US" altLang="en-US" sz="3100" b="1" i="1" kern="0" dirty="0">
              <a:solidFill>
                <a:srgbClr val="2B2922"/>
              </a:solidFill>
              <a:latin typeface="Century Gothic" panose="020B0502020202020204" pitchFamily="34" charset="0"/>
              <a:sym typeface="Copperplate" pitchFamily="-1" charset="0"/>
            </a:endParaRPr>
          </a:p>
          <a:p>
            <a:pPr marL="454025" lvl="0" indent="-388938" fontAlgn="base">
              <a:spcBef>
                <a:spcPts val="6200"/>
              </a:spcBef>
              <a:spcAft>
                <a:spcPct val="0"/>
              </a:spcAft>
              <a:buClrTx/>
              <a:buSzPct val="93000"/>
              <a:buNone/>
            </a:pPr>
            <a:endParaRPr lang="en-US" altLang="en-US" sz="3100" b="1" i="1" kern="0" dirty="0" smtClean="0">
              <a:solidFill>
                <a:srgbClr val="2B2922"/>
              </a:solidFill>
              <a:latin typeface="Century Gothic" panose="020B0502020202020204" pitchFamily="34" charset="0"/>
              <a:sym typeface="Copperplate" pitchFamily="-1" charset="0"/>
            </a:endParaRPr>
          </a:p>
          <a:p>
            <a:pPr marL="454025" lvl="0" indent="-388938" fontAlgn="base">
              <a:spcBef>
                <a:spcPts val="6200"/>
              </a:spcBef>
              <a:spcAft>
                <a:spcPct val="0"/>
              </a:spcAft>
              <a:buClrTx/>
              <a:buSzPct val="93000"/>
              <a:buNone/>
            </a:pPr>
            <a:endParaRPr lang="en-US" altLang="en-US" sz="3100" kern="0" dirty="0">
              <a:solidFill>
                <a:srgbClr val="2B2922"/>
              </a:solidFill>
              <a:latin typeface="Century Gothic" panose="020B0502020202020204" pitchFamily="34" charset="0"/>
              <a:sym typeface="Copperplate" pitchFamily="-1" charset="0"/>
            </a:endParaRPr>
          </a:p>
          <a:p>
            <a:endParaRPr lang="en-GB" dirty="0"/>
          </a:p>
        </p:txBody>
      </p:sp>
      <p:sp>
        <p:nvSpPr>
          <p:cNvPr id="4" name="Title 3"/>
          <p:cNvSpPr>
            <a:spLocks noGrp="1"/>
          </p:cNvSpPr>
          <p:nvPr>
            <p:ph type="title"/>
          </p:nvPr>
        </p:nvSpPr>
        <p:spPr>
          <a:xfrm>
            <a:off x="971600" y="836712"/>
            <a:ext cx="7024744" cy="1143000"/>
          </a:xfrm>
        </p:spPr>
        <p:txBody>
          <a:bodyPr/>
          <a:lstStyle/>
          <a:p>
            <a:pPr algn="ctr"/>
            <a:r>
              <a:rPr lang="en-GB" dirty="0" smtClean="0"/>
              <a:t>Conclusion</a:t>
            </a:r>
            <a:endParaRPr lang="en-GB" dirty="0"/>
          </a:p>
        </p:txBody>
      </p:sp>
    </p:spTree>
    <p:extLst>
      <p:ext uri="{BB962C8B-B14F-4D97-AF65-F5344CB8AC3E}">
        <p14:creationId xmlns:p14="http://schemas.microsoft.com/office/powerpoint/2010/main" val="2893057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new Higher History</a:t>
            </a:r>
            <a:endParaRPr lang="en-GB" dirty="0"/>
          </a:p>
        </p:txBody>
      </p:sp>
      <p:sp>
        <p:nvSpPr>
          <p:cNvPr id="3" name="Subtitle 2"/>
          <p:cNvSpPr>
            <a:spLocks noGrp="1"/>
          </p:cNvSpPr>
          <p:nvPr>
            <p:ph type="subTitle" idx="1"/>
          </p:nvPr>
        </p:nvSpPr>
        <p:spPr/>
        <p:txBody>
          <a:bodyPr>
            <a:normAutofit/>
          </a:bodyPr>
          <a:lstStyle/>
          <a:p>
            <a:pPr algn="ctr"/>
            <a:r>
              <a:rPr lang="en-GB" sz="2400" dirty="0" smtClean="0"/>
              <a:t>Extended Response Questions (20 marks)</a:t>
            </a:r>
            <a:endParaRPr lang="en-GB" sz="2400" dirty="0"/>
          </a:p>
        </p:txBody>
      </p:sp>
    </p:spTree>
    <p:extLst>
      <p:ext uri="{BB962C8B-B14F-4D97-AF65-F5344CB8AC3E}">
        <p14:creationId xmlns:p14="http://schemas.microsoft.com/office/powerpoint/2010/main" val="2043986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pPr marL="68580" indent="0">
              <a:buNone/>
            </a:pPr>
            <a:endParaRPr lang="en-GB" dirty="0"/>
          </a:p>
        </p:txBody>
      </p:sp>
      <p:sp>
        <p:nvSpPr>
          <p:cNvPr id="3" name="Title 2"/>
          <p:cNvSpPr>
            <a:spLocks noGrp="1"/>
          </p:cNvSpPr>
          <p:nvPr>
            <p:ph type="title"/>
          </p:nvPr>
        </p:nvSpPr>
        <p:spPr>
          <a:xfrm>
            <a:off x="4716016" y="2341683"/>
            <a:ext cx="3304572" cy="1463153"/>
          </a:xfrm>
        </p:spPr>
        <p:txBody>
          <a:bodyPr/>
          <a:lstStyle/>
          <a:p>
            <a:pPr lvl="0">
              <a:spcBef>
                <a:spcPts val="0"/>
              </a:spcBef>
            </a:pPr>
            <a:r>
              <a:rPr lang="en-GB" sz="1800" b="1" dirty="0">
                <a:solidFill>
                  <a:prstClr val="black"/>
                </a:solidFill>
                <a:ea typeface="+mn-ea"/>
                <a:cs typeface="+mn-cs"/>
              </a:rPr>
              <a:t>Use of knowledge</a:t>
            </a:r>
            <a:r>
              <a:rPr lang="en-GB" sz="1400" b="1" dirty="0">
                <a:solidFill>
                  <a:prstClr val="black"/>
                </a:solidFill>
                <a:ea typeface="+mn-ea"/>
                <a:cs typeface="+mn-cs"/>
              </a:rPr>
              <a:t/>
            </a:r>
            <a:br>
              <a:rPr lang="en-GB" sz="1400" b="1" dirty="0">
                <a:solidFill>
                  <a:prstClr val="black"/>
                </a:solidFill>
                <a:ea typeface="+mn-ea"/>
                <a:cs typeface="+mn-cs"/>
              </a:rPr>
            </a:br>
            <a:endParaRPr lang="en-GB" dirty="0"/>
          </a:p>
        </p:txBody>
      </p:sp>
      <p:sp>
        <p:nvSpPr>
          <p:cNvPr id="4" name="Text Placeholder 3"/>
          <p:cNvSpPr>
            <a:spLocks noGrp="1"/>
          </p:cNvSpPr>
          <p:nvPr>
            <p:ph type="body" sz="half" idx="2"/>
          </p:nvPr>
        </p:nvSpPr>
        <p:spPr>
          <a:xfrm>
            <a:off x="4736592" y="3804836"/>
            <a:ext cx="3298784" cy="1850062"/>
          </a:xfrm>
        </p:spPr>
        <p:txBody>
          <a:bodyPr>
            <a:normAutofit fontScale="70000" lnSpcReduction="20000"/>
          </a:bodyPr>
          <a:lstStyle/>
          <a:p>
            <a:pPr lvl="0">
              <a:spcBef>
                <a:spcPts val="0"/>
              </a:spcBef>
              <a:buClrTx/>
              <a:buSzTx/>
            </a:pPr>
            <a:r>
              <a:rPr lang="en-GB" sz="1900" dirty="0">
                <a:solidFill>
                  <a:prstClr val="black"/>
                </a:solidFill>
              </a:rPr>
              <a:t>Up to a maximum of 6 marks</a:t>
            </a:r>
          </a:p>
          <a:p>
            <a:pPr lvl="0">
              <a:spcBef>
                <a:spcPts val="0"/>
              </a:spcBef>
              <a:buClrTx/>
              <a:buSzTx/>
            </a:pPr>
            <a:r>
              <a:rPr lang="en-GB" sz="1900" dirty="0">
                <a:solidFill>
                  <a:prstClr val="black"/>
                </a:solidFill>
              </a:rPr>
              <a:t>1 mark for each developed point of </a:t>
            </a:r>
            <a:r>
              <a:rPr lang="en-GB" sz="1900" dirty="0" smtClean="0">
                <a:solidFill>
                  <a:prstClr val="black"/>
                </a:solidFill>
              </a:rPr>
              <a:t>knowledge which is</a:t>
            </a:r>
            <a:endParaRPr lang="en-GB" sz="1900" dirty="0">
              <a:solidFill>
                <a:prstClr val="black"/>
              </a:solidFill>
            </a:endParaRPr>
          </a:p>
          <a:p>
            <a:pPr lvl="0">
              <a:spcBef>
                <a:spcPts val="0"/>
              </a:spcBef>
              <a:buClrTx/>
              <a:buSzTx/>
            </a:pPr>
            <a:endParaRPr lang="en-GB" sz="1900" dirty="0">
              <a:solidFill>
                <a:prstClr val="black"/>
              </a:solidFill>
            </a:endParaRPr>
          </a:p>
          <a:p>
            <a:pPr marL="285750" lvl="0" indent="-285750">
              <a:spcBef>
                <a:spcPts val="0"/>
              </a:spcBef>
              <a:buClrTx/>
              <a:buSzTx/>
              <a:buFont typeface="Arial" panose="020B0604020202020204" pitchFamily="34" charset="0"/>
              <a:buChar char="•"/>
            </a:pPr>
            <a:r>
              <a:rPr lang="en-GB" sz="1900" dirty="0" smtClean="0">
                <a:solidFill>
                  <a:prstClr val="black"/>
                </a:solidFill>
              </a:rPr>
              <a:t>relevant</a:t>
            </a:r>
            <a:endParaRPr lang="en-GB" sz="1900" dirty="0">
              <a:solidFill>
                <a:prstClr val="black"/>
              </a:solidFill>
            </a:endParaRPr>
          </a:p>
          <a:p>
            <a:pPr marL="285750" lvl="0" indent="-285750">
              <a:spcBef>
                <a:spcPts val="0"/>
              </a:spcBef>
              <a:buClrTx/>
              <a:buSzTx/>
              <a:buFont typeface="Arial" panose="020B0604020202020204" pitchFamily="34" charset="0"/>
              <a:buChar char="•"/>
            </a:pPr>
            <a:r>
              <a:rPr lang="en-GB" sz="1900" dirty="0" smtClean="0">
                <a:solidFill>
                  <a:prstClr val="black"/>
                </a:solidFill>
              </a:rPr>
              <a:t>developed </a:t>
            </a:r>
            <a:r>
              <a:rPr lang="en-GB" sz="1900" dirty="0">
                <a:solidFill>
                  <a:prstClr val="black"/>
                </a:solidFill>
              </a:rPr>
              <a:t>(</a:t>
            </a:r>
            <a:r>
              <a:rPr lang="en-GB" sz="1900" i="1" dirty="0">
                <a:solidFill>
                  <a:prstClr val="black"/>
                </a:solidFill>
              </a:rPr>
              <a:t>detail, exemplification, reasons, evidence</a:t>
            </a:r>
            <a:r>
              <a:rPr lang="en-GB" sz="1900" dirty="0">
                <a:solidFill>
                  <a:prstClr val="black"/>
                </a:solidFill>
              </a:rPr>
              <a:t>)</a:t>
            </a:r>
          </a:p>
          <a:p>
            <a:pPr marL="285750" lvl="0" indent="-285750">
              <a:spcBef>
                <a:spcPts val="0"/>
              </a:spcBef>
              <a:buClrTx/>
              <a:buSzTx/>
              <a:buFont typeface="Arial" panose="020B0604020202020204" pitchFamily="34" charset="0"/>
              <a:buChar char="•"/>
            </a:pPr>
            <a:r>
              <a:rPr lang="en-GB" sz="1900" dirty="0">
                <a:solidFill>
                  <a:prstClr val="black"/>
                </a:solidFill>
              </a:rPr>
              <a:t>a</a:t>
            </a:r>
            <a:r>
              <a:rPr lang="en-GB" sz="1900" dirty="0" smtClean="0">
                <a:solidFill>
                  <a:prstClr val="black"/>
                </a:solidFill>
              </a:rPr>
              <a:t>nd responds </a:t>
            </a:r>
            <a:r>
              <a:rPr lang="en-GB" sz="1900" dirty="0">
                <a:solidFill>
                  <a:prstClr val="black"/>
                </a:solidFill>
              </a:rPr>
              <a:t>to the </a:t>
            </a:r>
            <a:r>
              <a:rPr lang="en-GB" sz="1900" dirty="0" smtClean="0">
                <a:solidFill>
                  <a:prstClr val="black"/>
                </a:solidFill>
              </a:rPr>
              <a:t>question (explains, analyses)</a:t>
            </a:r>
            <a:endParaRPr lang="en-GB" sz="1900" dirty="0">
              <a:solidFill>
                <a:prstClr val="black"/>
              </a:solidFill>
            </a:endParaRPr>
          </a:p>
          <a:p>
            <a:endParaRPr lang="en-GB" dirty="0"/>
          </a:p>
        </p:txBody>
      </p:sp>
      <p:pic>
        <p:nvPicPr>
          <p:cNvPr id="8" name="Picture 2" descr="http://bookshop.blackwell.co.uk/images/jackets/l/00/0007549342.jpg"/>
          <p:cNvPicPr>
            <a:picLocks noChangeAspect="1" noChangeArrowheads="1"/>
          </p:cNvPicPr>
          <p:nvPr/>
        </p:nvPicPr>
        <p:blipFill rotWithShape="1">
          <a:blip r:embed="rId2" cstate="print"/>
          <a:srcRect t="2924" b="3985"/>
          <a:stretch/>
        </p:blipFill>
        <p:spPr bwMode="auto">
          <a:xfrm>
            <a:off x="1115616" y="784523"/>
            <a:ext cx="2130404" cy="2716730"/>
          </a:xfrm>
          <a:prstGeom prst="rect">
            <a:avLst/>
          </a:prstGeom>
          <a:noFill/>
          <a:ln w="38100">
            <a:solidFill>
              <a:srgbClr val="FFC000"/>
            </a:solidFill>
          </a:ln>
        </p:spPr>
      </p:pic>
      <p:pic>
        <p:nvPicPr>
          <p:cNvPr id="9" name="Picture 4" descr="http://bookshop.blackwell.co.uk/images/jackets/l/00/0007554427.jpg"/>
          <p:cNvPicPr>
            <a:picLocks noChangeAspect="1" noChangeArrowheads="1"/>
          </p:cNvPicPr>
          <p:nvPr/>
        </p:nvPicPr>
        <p:blipFill rotWithShape="1">
          <a:blip r:embed="rId3" cstate="print"/>
          <a:srcRect t="2990" b="-382"/>
          <a:stretch/>
        </p:blipFill>
        <p:spPr bwMode="auto">
          <a:xfrm>
            <a:off x="2108810" y="3284984"/>
            <a:ext cx="2183775" cy="2773911"/>
          </a:xfrm>
          <a:prstGeom prst="rect">
            <a:avLst/>
          </a:prstGeom>
          <a:noFill/>
          <a:ln w="38100">
            <a:solidFill>
              <a:srgbClr val="FFC000"/>
            </a:solidFill>
          </a:ln>
        </p:spPr>
      </p:pic>
    </p:spTree>
    <p:extLst>
      <p:ext uri="{BB962C8B-B14F-4D97-AF65-F5344CB8AC3E}">
        <p14:creationId xmlns:p14="http://schemas.microsoft.com/office/powerpoint/2010/main" val="1121570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13610618"/>
              </p:ext>
            </p:extLst>
          </p:nvPr>
        </p:nvGraphicFramePr>
        <p:xfrm>
          <a:off x="467544" y="692696"/>
          <a:ext cx="8280920" cy="2160239"/>
        </p:xfrm>
        <a:graphic>
          <a:graphicData uri="http://schemas.openxmlformats.org/drawingml/2006/table">
            <a:tbl>
              <a:tblPr firstRow="1" bandRow="1">
                <a:tableStyleId>{5C22544A-7EE6-4342-B048-85BDC9FD1C3A}</a:tableStyleId>
              </a:tblPr>
              <a:tblGrid>
                <a:gridCol w="1524000"/>
                <a:gridCol w="1524000"/>
                <a:gridCol w="1524000"/>
                <a:gridCol w="3708920"/>
              </a:tblGrid>
              <a:tr h="2160239">
                <a:tc>
                  <a:txBody>
                    <a:bodyPr/>
                    <a:lstStyle/>
                    <a:p>
                      <a:r>
                        <a:rPr lang="en-GB" sz="1400" dirty="0" smtClean="0">
                          <a:solidFill>
                            <a:schemeClr val="tx1"/>
                          </a:solidFill>
                        </a:rPr>
                        <a:t>Analysis</a:t>
                      </a:r>
                      <a:endParaRPr lang="en-GB" sz="14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400" b="1" dirty="0" smtClean="0">
                          <a:solidFill>
                            <a:schemeClr val="tx1"/>
                          </a:solidFill>
                        </a:rPr>
                        <a:t>6</a:t>
                      </a:r>
                      <a:endParaRPr lang="en-GB" sz="1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400" b="0" dirty="0" smtClean="0">
                          <a:solidFill>
                            <a:schemeClr val="tx1"/>
                          </a:solidFill>
                        </a:rPr>
                        <a:t>There is a narrative response</a:t>
                      </a:r>
                      <a:endParaRPr lang="en-GB" sz="1400" b="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400" b="0" dirty="0" smtClean="0">
                          <a:solidFill>
                            <a:schemeClr val="tx1"/>
                          </a:solidFill>
                        </a:rPr>
                        <a:t>Up to a maximum</a:t>
                      </a:r>
                      <a:r>
                        <a:rPr lang="en-GB" sz="1400" b="0" baseline="0" dirty="0" smtClean="0">
                          <a:solidFill>
                            <a:schemeClr val="tx1"/>
                          </a:solidFill>
                        </a:rPr>
                        <a:t> </a:t>
                      </a:r>
                      <a:r>
                        <a:rPr lang="en-GB" sz="1400" b="0" dirty="0" smtClean="0">
                          <a:solidFill>
                            <a:schemeClr val="tx1"/>
                          </a:solidFill>
                        </a:rPr>
                        <a:t>of 6 marks</a:t>
                      </a:r>
                    </a:p>
                    <a:p>
                      <a:r>
                        <a:rPr lang="en-GB" sz="1400" b="0" dirty="0" smtClean="0">
                          <a:solidFill>
                            <a:schemeClr val="tx1"/>
                          </a:solidFill>
                        </a:rPr>
                        <a:t>1 mark for each comment which analyses the factors in terms of the question.</a:t>
                      </a:r>
                    </a:p>
                    <a:p>
                      <a:endParaRPr lang="en-GB" sz="1400" b="0" dirty="0" smtClean="0">
                        <a:solidFill>
                          <a:schemeClr val="tx1"/>
                        </a:solidFill>
                      </a:endParaRPr>
                    </a:p>
                    <a:p>
                      <a:r>
                        <a:rPr lang="en-GB" sz="1400" b="0" dirty="0" smtClean="0">
                          <a:solidFill>
                            <a:schemeClr val="tx1"/>
                          </a:solidFill>
                        </a:rPr>
                        <a:t>A maximum of 4 marks will be awarded</a:t>
                      </a:r>
                      <a:r>
                        <a:rPr lang="en-GB" sz="1400" b="0" baseline="0" dirty="0" smtClean="0">
                          <a:solidFill>
                            <a:schemeClr val="tx1"/>
                          </a:solidFill>
                        </a:rPr>
                        <a:t> for comments which address different aspects of individual factors.</a:t>
                      </a:r>
                      <a:r>
                        <a:rPr lang="en-GB" sz="1400" b="0" dirty="0" smtClean="0">
                          <a:solidFill>
                            <a:schemeClr val="tx1"/>
                          </a:solidFill>
                        </a:rPr>
                        <a:t>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467544" y="3284984"/>
            <a:ext cx="8280920" cy="2406813"/>
          </a:xfrm>
          <a:prstGeom prst="rect">
            <a:avLst/>
          </a:prstGeom>
          <a:noFill/>
        </p:spPr>
        <p:txBody>
          <a:bodyPr wrap="square" rtlCol="0">
            <a:spAutoFit/>
          </a:bodyPr>
          <a:lstStyle/>
          <a:p>
            <a:pPr lvl="0">
              <a:spcBef>
                <a:spcPct val="20000"/>
              </a:spcBef>
              <a:buClr>
                <a:srgbClr val="AA2B1E"/>
              </a:buClr>
              <a:buSzPct val="85000"/>
            </a:pPr>
            <a:r>
              <a:rPr lang="en-GB" sz="1600" i="1" dirty="0" smtClean="0">
                <a:latin typeface="Verdana" panose="020B0604030504040204" pitchFamily="34" charset="0"/>
                <a:ea typeface="Verdana" panose="020B0604030504040204" pitchFamily="34" charset="0"/>
                <a:cs typeface="Verdana" panose="020B0604030504040204" pitchFamily="34" charset="0"/>
              </a:rPr>
              <a:t>Analysis (4)</a:t>
            </a:r>
          </a:p>
          <a:p>
            <a:pPr lvl="0">
              <a:spcBef>
                <a:spcPct val="20000"/>
              </a:spcBef>
              <a:buClr>
                <a:srgbClr val="AA2B1E"/>
              </a:buClr>
              <a:buSzPct val="85000"/>
            </a:pPr>
            <a:r>
              <a:rPr lang="en-GB" sz="1600" i="1" dirty="0" smtClean="0">
                <a:latin typeface="Verdana" panose="020B0604030504040204" pitchFamily="34" charset="0"/>
                <a:ea typeface="Verdana" panose="020B0604030504040204" pitchFamily="34" charset="0"/>
                <a:cs typeface="Verdana" panose="020B0604030504040204" pitchFamily="34" charset="0"/>
              </a:rPr>
              <a:t>Comments within individual factors can earn up to 4 marks for analysis.</a:t>
            </a:r>
          </a:p>
          <a:p>
            <a:pPr lvl="0">
              <a:spcBef>
                <a:spcPct val="20000"/>
              </a:spcBef>
              <a:buClr>
                <a:srgbClr val="AA2B1E"/>
              </a:buClr>
              <a:buSzPct val="85000"/>
            </a:pPr>
            <a:r>
              <a:rPr lang="en-GB" sz="1600" i="1" dirty="0" smtClean="0">
                <a:latin typeface="Verdana" panose="020B0604030504040204" pitchFamily="34" charset="0"/>
                <a:ea typeface="Verdana" panose="020B0604030504040204" pitchFamily="34" charset="0"/>
                <a:cs typeface="Verdana" panose="020B0604030504040204" pitchFamily="34" charset="0"/>
              </a:rPr>
              <a:t>Simple, straight forward stems can be used, for example</a:t>
            </a:r>
          </a:p>
          <a:p>
            <a:pPr marL="285750" lvl="0" indent="-285750">
              <a:spcBef>
                <a:spcPct val="20000"/>
              </a:spcBef>
              <a:buClr>
                <a:srgbClr val="AA2B1E"/>
              </a:buClr>
              <a:buSzPct val="85000"/>
              <a:buFont typeface="Wingdings" panose="05000000000000000000" pitchFamily="2" charset="2"/>
              <a:buChar char="q"/>
            </a:pPr>
            <a:r>
              <a:rPr lang="en-GB" sz="1600" i="1" dirty="0" smtClean="0">
                <a:latin typeface="Verdana" panose="020B0604030504040204" pitchFamily="34" charset="0"/>
                <a:ea typeface="Verdana" panose="020B0604030504040204" pitchFamily="34" charset="0"/>
                <a:cs typeface="Verdana" panose="020B0604030504040204" pitchFamily="34" charset="0"/>
              </a:rPr>
              <a:t>This shows……</a:t>
            </a:r>
          </a:p>
          <a:p>
            <a:pPr marL="285750" lvl="0" indent="-285750">
              <a:spcBef>
                <a:spcPct val="20000"/>
              </a:spcBef>
              <a:buClr>
                <a:srgbClr val="AA2B1E"/>
              </a:buClr>
              <a:buSzPct val="85000"/>
              <a:buFont typeface="Wingdings" panose="05000000000000000000" pitchFamily="2" charset="2"/>
              <a:buChar char="q"/>
            </a:pPr>
            <a:r>
              <a:rPr lang="en-GB" sz="1600" i="1" dirty="0" smtClean="0">
                <a:latin typeface="Verdana" panose="020B0604030504040204" pitchFamily="34" charset="0"/>
                <a:ea typeface="Verdana" panose="020B0604030504040204" pitchFamily="34" charset="0"/>
                <a:cs typeface="Verdana" panose="020B0604030504040204" pitchFamily="34" charset="0"/>
              </a:rPr>
              <a:t>This is important because……</a:t>
            </a:r>
          </a:p>
          <a:p>
            <a:pPr marL="285750" lvl="0" indent="-285750">
              <a:spcBef>
                <a:spcPct val="20000"/>
              </a:spcBef>
              <a:buClr>
                <a:srgbClr val="AA2B1E"/>
              </a:buClr>
              <a:buSzPct val="85000"/>
              <a:buFont typeface="Wingdings" panose="05000000000000000000" pitchFamily="2" charset="2"/>
              <a:buChar char="q"/>
            </a:pPr>
            <a:r>
              <a:rPr lang="en-GB" sz="1600" i="1" dirty="0" smtClean="0">
                <a:latin typeface="Verdana" panose="020B0604030504040204" pitchFamily="34" charset="0"/>
                <a:ea typeface="Verdana" panose="020B0604030504040204" pitchFamily="34" charset="0"/>
                <a:cs typeface="Verdana" panose="020B0604030504040204" pitchFamily="34" charset="0"/>
              </a:rPr>
              <a:t>While some say…..</a:t>
            </a:r>
          </a:p>
          <a:p>
            <a:pPr lvl="0">
              <a:spcBef>
                <a:spcPct val="20000"/>
              </a:spcBef>
              <a:buClr>
                <a:srgbClr val="AA2B1E"/>
              </a:buClr>
              <a:buSzPct val="85000"/>
            </a:pPr>
            <a:endParaRPr lang="en-GB" sz="1600" i="1" dirty="0">
              <a:latin typeface="Verdana" panose="020B0604030504040204" pitchFamily="34" charset="0"/>
              <a:ea typeface="Verdana" panose="020B0604030504040204" pitchFamily="34" charset="0"/>
              <a:cs typeface="Verdana" panose="020B0604030504040204" pitchFamily="34" charset="0"/>
            </a:endParaRPr>
          </a:p>
          <a:p>
            <a:pPr marL="274320" lvl="0" indent="-274320">
              <a:spcBef>
                <a:spcPct val="20000"/>
              </a:spcBef>
              <a:buClr>
                <a:srgbClr val="AA2B1E"/>
              </a:buClr>
              <a:buSzPct val="85000"/>
              <a:buFont typeface="Brush Script MT" pitchFamily="66" charset="0"/>
              <a:buChar char="O"/>
            </a:pPr>
            <a:endParaRPr lang="en-GB" sz="160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84155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721" y="548680"/>
            <a:ext cx="8280920" cy="5878532"/>
          </a:xfrm>
          <a:prstGeom prst="rect">
            <a:avLst/>
          </a:prstGeom>
          <a:noFill/>
        </p:spPr>
        <p:txBody>
          <a:bodyPr wrap="square" rtlCol="0">
            <a:spAutoFit/>
          </a:bodyPr>
          <a:lstStyle/>
          <a:p>
            <a:r>
              <a:rPr lang="en-GB" sz="1600" b="1" i="1" dirty="0" smtClean="0">
                <a:solidFill>
                  <a:prstClr val="black"/>
                </a:solidFill>
              </a:rPr>
              <a:t>Possible examples of basic, straight forward analysis -  Analysis (4)</a:t>
            </a:r>
          </a:p>
          <a:p>
            <a:r>
              <a:rPr lang="en-GB" dirty="0" smtClean="0">
                <a:solidFill>
                  <a:prstClr val="black"/>
                </a:solidFill>
              </a:rPr>
              <a:t>	</a:t>
            </a:r>
            <a:endParaRPr lang="en-GB" dirty="0">
              <a:solidFill>
                <a:prstClr val="black"/>
              </a:solidFill>
            </a:endParaRPr>
          </a:p>
          <a:p>
            <a:r>
              <a:rPr lang="en-GB" dirty="0" smtClean="0">
                <a:solidFill>
                  <a:schemeClr val="accent3">
                    <a:lumMod val="75000"/>
                  </a:schemeClr>
                </a:solidFill>
              </a:rPr>
              <a:t>An assessment of how democratic Britain became, 1867-1928</a:t>
            </a:r>
          </a:p>
          <a:p>
            <a:endParaRPr lang="en-GB" dirty="0" smtClean="0">
              <a:solidFill>
                <a:prstClr val="black"/>
              </a:solidFill>
            </a:endParaRPr>
          </a:p>
          <a:p>
            <a:r>
              <a:rPr lang="en-GB" dirty="0" smtClean="0">
                <a:solidFill>
                  <a:prstClr val="black"/>
                </a:solidFill>
              </a:rPr>
              <a:t>The Parliament Act of 1911 introduced payment for MPs. </a:t>
            </a:r>
            <a:r>
              <a:rPr lang="en-GB" i="1" dirty="0" smtClean="0">
                <a:solidFill>
                  <a:prstClr val="black"/>
                </a:solidFill>
              </a:rPr>
              <a:t>This was important as it increased participation by allowing ordinary people to stand for election.</a:t>
            </a:r>
          </a:p>
          <a:p>
            <a:endParaRPr lang="en-GB" i="1" dirty="0">
              <a:solidFill>
                <a:prstClr val="black"/>
              </a:solidFill>
            </a:endParaRPr>
          </a:p>
          <a:p>
            <a:r>
              <a:rPr lang="en-GB" dirty="0" smtClean="0">
                <a:solidFill>
                  <a:schemeClr val="accent3">
                    <a:lumMod val="75000"/>
                  </a:schemeClr>
                </a:solidFill>
              </a:rPr>
              <a:t>An evaluation of the reasons why the Liberals introduced social welfare reforms, 1906-14</a:t>
            </a:r>
          </a:p>
          <a:p>
            <a:endParaRPr lang="en-GB" dirty="0">
              <a:solidFill>
                <a:prstClr val="black"/>
              </a:solidFill>
            </a:endParaRPr>
          </a:p>
          <a:p>
            <a:r>
              <a:rPr lang="en-GB" i="1" dirty="0" smtClean="0">
                <a:solidFill>
                  <a:prstClr val="black"/>
                </a:solidFill>
              </a:rPr>
              <a:t>Rowntree’s investigation (was important because it) revealed unsuspected levels of poverty. If a small town such as York had similar levels of poverty as London then poverty was a national problem.</a:t>
            </a:r>
          </a:p>
          <a:p>
            <a:r>
              <a:rPr lang="en-GB" dirty="0" smtClean="0">
                <a:solidFill>
                  <a:prstClr val="black"/>
                </a:solidFill>
              </a:rPr>
              <a:t>Or</a:t>
            </a:r>
          </a:p>
          <a:p>
            <a:r>
              <a:rPr lang="en-GB" i="1" dirty="0" smtClean="0">
                <a:solidFill>
                  <a:prstClr val="black"/>
                </a:solidFill>
              </a:rPr>
              <a:t>The report by Charles Booth in London provided statistical facts showing that poverty had causes beyond the control of the poor themselves. This was important as many politicians realised that a laissez-faire attitude was no longer acceptable.</a:t>
            </a:r>
            <a:endParaRPr lang="en-GB" i="1" dirty="0">
              <a:solidFill>
                <a:prstClr val="black"/>
              </a:solidFill>
            </a:endParaRPr>
          </a:p>
          <a:p>
            <a:pPr lvl="0"/>
            <a:endParaRPr lang="en-GB" dirty="0">
              <a:solidFill>
                <a:prstClr val="black"/>
              </a:solidFill>
            </a:endParaRPr>
          </a:p>
          <a:p>
            <a:endParaRPr lang="en-GB" dirty="0" smtClean="0">
              <a:solidFill>
                <a:prstClr val="black"/>
              </a:solidFill>
            </a:endParaRPr>
          </a:p>
        </p:txBody>
      </p:sp>
    </p:spTree>
    <p:extLst>
      <p:ext uri="{BB962C8B-B14F-4D97-AF65-F5344CB8AC3E}">
        <p14:creationId xmlns:p14="http://schemas.microsoft.com/office/powerpoint/2010/main" val="3298299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721" y="548680"/>
            <a:ext cx="8280920" cy="4216539"/>
          </a:xfrm>
          <a:prstGeom prst="rect">
            <a:avLst/>
          </a:prstGeom>
          <a:noFill/>
        </p:spPr>
        <p:txBody>
          <a:bodyPr wrap="square" rtlCol="0">
            <a:spAutoFit/>
          </a:bodyPr>
          <a:lstStyle/>
          <a:p>
            <a:r>
              <a:rPr lang="en-GB" sz="1600" b="1" i="1" dirty="0" smtClean="0">
                <a:solidFill>
                  <a:prstClr val="black"/>
                </a:solidFill>
              </a:rPr>
              <a:t>Possible examples of basic, straight forward analysis -  Analysis (4)</a:t>
            </a:r>
          </a:p>
          <a:p>
            <a:r>
              <a:rPr lang="en-GB" dirty="0" smtClean="0">
                <a:solidFill>
                  <a:prstClr val="black"/>
                </a:solidFill>
              </a:rPr>
              <a:t>	</a:t>
            </a:r>
            <a:endParaRPr lang="en-GB" dirty="0">
              <a:solidFill>
                <a:prstClr val="black"/>
              </a:solidFill>
            </a:endParaRPr>
          </a:p>
          <a:p>
            <a:pPr lvl="0"/>
            <a:r>
              <a:rPr lang="en-GB" dirty="0">
                <a:solidFill>
                  <a:srgbClr val="9F2936">
                    <a:lumMod val="60000"/>
                    <a:lumOff val="40000"/>
                  </a:srgbClr>
                </a:solidFill>
              </a:rPr>
              <a:t>An evaluation of the reasons why women won greater political equality by </a:t>
            </a:r>
            <a:r>
              <a:rPr lang="en-GB" dirty="0" smtClean="0">
                <a:solidFill>
                  <a:srgbClr val="9F2936">
                    <a:lumMod val="60000"/>
                    <a:lumOff val="40000"/>
                  </a:srgbClr>
                </a:solidFill>
              </a:rPr>
              <a:t>1928</a:t>
            </a:r>
          </a:p>
          <a:p>
            <a:pPr lvl="0"/>
            <a:endParaRPr lang="en-GB" dirty="0">
              <a:solidFill>
                <a:srgbClr val="9F2936">
                  <a:lumMod val="60000"/>
                  <a:lumOff val="40000"/>
                </a:srgbClr>
              </a:solidFill>
            </a:endParaRPr>
          </a:p>
          <a:p>
            <a:r>
              <a:rPr lang="en-GB" dirty="0" smtClean="0">
                <a:solidFill>
                  <a:prstClr val="black"/>
                </a:solidFill>
              </a:rPr>
              <a:t>The Suffragists used peaceful methods such as petitions, public meetings and sending letters to Members of Parliament. </a:t>
            </a:r>
            <a:r>
              <a:rPr lang="en-GB" i="1" dirty="0" smtClean="0">
                <a:solidFill>
                  <a:prstClr val="black"/>
                </a:solidFill>
              </a:rPr>
              <a:t>This was important as to led to MPs putting forward Bills to give women the vote.</a:t>
            </a:r>
          </a:p>
          <a:p>
            <a:r>
              <a:rPr lang="en-GB" dirty="0" smtClean="0">
                <a:solidFill>
                  <a:prstClr val="black"/>
                </a:solidFill>
              </a:rPr>
              <a:t>Or</a:t>
            </a:r>
            <a:endParaRPr lang="en-GB" dirty="0">
              <a:solidFill>
                <a:prstClr val="black"/>
              </a:solidFill>
            </a:endParaRPr>
          </a:p>
          <a:p>
            <a:r>
              <a:rPr lang="en-GB" i="1" dirty="0" smtClean="0">
                <a:solidFill>
                  <a:prstClr val="black"/>
                </a:solidFill>
              </a:rPr>
              <a:t>Militant actions such as the smashing of shop windows and the suicide of Emily Wilding Davison were important in keeping the cause in the headlines and demonstrating how determined women were to achieve the vote.</a:t>
            </a:r>
          </a:p>
          <a:p>
            <a:endParaRPr lang="en-GB" dirty="0" smtClean="0">
              <a:solidFill>
                <a:prstClr val="black"/>
              </a:solidFill>
            </a:endParaRPr>
          </a:p>
        </p:txBody>
      </p:sp>
    </p:spTree>
    <p:extLst>
      <p:ext uri="{BB962C8B-B14F-4D97-AF65-F5344CB8AC3E}">
        <p14:creationId xmlns:p14="http://schemas.microsoft.com/office/powerpoint/2010/main" val="1966643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25815174"/>
              </p:ext>
            </p:extLst>
          </p:nvPr>
        </p:nvGraphicFramePr>
        <p:xfrm>
          <a:off x="467544" y="692696"/>
          <a:ext cx="8280920" cy="2160239"/>
        </p:xfrm>
        <a:graphic>
          <a:graphicData uri="http://schemas.openxmlformats.org/drawingml/2006/table">
            <a:tbl>
              <a:tblPr firstRow="1" bandRow="1">
                <a:tableStyleId>{5C22544A-7EE6-4342-B048-85BDC9FD1C3A}</a:tableStyleId>
              </a:tblPr>
              <a:tblGrid>
                <a:gridCol w="1524000"/>
                <a:gridCol w="1524000"/>
                <a:gridCol w="1524000"/>
                <a:gridCol w="3708920"/>
              </a:tblGrid>
              <a:tr h="2160239">
                <a:tc>
                  <a:txBody>
                    <a:bodyPr/>
                    <a:lstStyle/>
                    <a:p>
                      <a:r>
                        <a:rPr lang="en-GB" sz="1400" dirty="0" smtClean="0">
                          <a:solidFill>
                            <a:schemeClr val="tx1"/>
                          </a:solidFill>
                        </a:rPr>
                        <a:t>Analysis</a:t>
                      </a:r>
                      <a:endParaRPr lang="en-GB" sz="14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400" b="1" dirty="0" smtClean="0">
                          <a:solidFill>
                            <a:schemeClr val="tx1"/>
                          </a:solidFill>
                        </a:rPr>
                        <a:t>6</a:t>
                      </a:r>
                      <a:endParaRPr lang="en-GB" sz="1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400" b="0" dirty="0" smtClean="0">
                          <a:solidFill>
                            <a:schemeClr val="tx1"/>
                          </a:solidFill>
                        </a:rPr>
                        <a:t>There is a narrative response</a:t>
                      </a:r>
                      <a:endParaRPr lang="en-GB" sz="1400" b="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400" b="0" dirty="0" smtClean="0">
                          <a:solidFill>
                            <a:schemeClr val="tx1"/>
                          </a:solidFill>
                        </a:rPr>
                        <a:t>Up to a maximum</a:t>
                      </a:r>
                      <a:r>
                        <a:rPr lang="en-GB" sz="1400" b="0" baseline="0" dirty="0" smtClean="0">
                          <a:solidFill>
                            <a:schemeClr val="tx1"/>
                          </a:solidFill>
                        </a:rPr>
                        <a:t> </a:t>
                      </a:r>
                      <a:r>
                        <a:rPr lang="en-GB" sz="1400" b="0" dirty="0" smtClean="0">
                          <a:solidFill>
                            <a:schemeClr val="tx1"/>
                          </a:solidFill>
                        </a:rPr>
                        <a:t>of 6 marks</a:t>
                      </a:r>
                    </a:p>
                    <a:p>
                      <a:r>
                        <a:rPr lang="en-GB" sz="1400" b="0" dirty="0" smtClean="0">
                          <a:solidFill>
                            <a:schemeClr val="tx1"/>
                          </a:solidFill>
                        </a:rPr>
                        <a:t>1 mark for each comment which analyses the factors in terms of the question.</a:t>
                      </a:r>
                    </a:p>
                    <a:p>
                      <a:endParaRPr lang="en-GB" sz="1400" b="0" dirty="0" smtClean="0">
                        <a:solidFill>
                          <a:schemeClr val="tx1"/>
                        </a:solidFill>
                      </a:endParaRPr>
                    </a:p>
                    <a:p>
                      <a:r>
                        <a:rPr lang="en-GB" sz="1400" b="0" dirty="0" smtClean="0">
                          <a:solidFill>
                            <a:schemeClr val="tx1"/>
                          </a:solidFill>
                        </a:rPr>
                        <a:t>A maximum of 4 marks will be awarded</a:t>
                      </a:r>
                      <a:r>
                        <a:rPr lang="en-GB" sz="1400" b="0" baseline="0" dirty="0" smtClean="0">
                          <a:solidFill>
                            <a:schemeClr val="tx1"/>
                          </a:solidFill>
                        </a:rPr>
                        <a:t> for comments which address different aspects of individual factors.</a:t>
                      </a:r>
                      <a:r>
                        <a:rPr lang="en-GB" sz="1400" b="0" dirty="0" smtClean="0">
                          <a:solidFill>
                            <a:schemeClr val="tx1"/>
                          </a:solidFill>
                        </a:rPr>
                        <a:t>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467544" y="3284984"/>
            <a:ext cx="8280920" cy="1175706"/>
          </a:xfrm>
          <a:prstGeom prst="rect">
            <a:avLst/>
          </a:prstGeom>
          <a:noFill/>
        </p:spPr>
        <p:txBody>
          <a:bodyPr wrap="square" rtlCol="0">
            <a:spAutoFit/>
          </a:bodyPr>
          <a:lstStyle/>
          <a:p>
            <a:pPr marL="274320" indent="-274320">
              <a:spcBef>
                <a:spcPct val="20000"/>
              </a:spcBef>
              <a:buClr>
                <a:srgbClr val="AA2B1E"/>
              </a:buClr>
              <a:buSzPct val="85000"/>
              <a:buFont typeface="Brush Script MT" pitchFamily="66" charset="0"/>
              <a:buChar char="O"/>
            </a:pPr>
            <a:endParaRPr lang="en-GB" sz="1600" i="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spcBef>
                <a:spcPct val="20000"/>
              </a:spcBef>
              <a:buClr>
                <a:srgbClr val="AA2B1E"/>
              </a:buClr>
              <a:buSzPct val="85000"/>
            </a:pPr>
            <a:r>
              <a:rPr lang="en-GB" sz="1600" i="1" dirty="0">
                <a:solidFill>
                  <a:prstClr val="black"/>
                </a:solidFill>
                <a:latin typeface="Verdana" panose="020B0604030504040204" pitchFamily="34" charset="0"/>
                <a:ea typeface="Verdana" panose="020B0604030504040204" pitchFamily="34" charset="0"/>
                <a:cs typeface="Verdana" panose="020B0604030504040204" pitchFamily="34" charset="0"/>
              </a:rPr>
              <a:t>Analysis (6) </a:t>
            </a:r>
            <a:endParaRPr lang="en-GB" sz="1600" i="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spcBef>
                <a:spcPct val="20000"/>
              </a:spcBef>
              <a:buClr>
                <a:srgbClr val="AA2B1E"/>
              </a:buClr>
              <a:buSzPct val="85000"/>
            </a:pPr>
            <a:r>
              <a:rPr lang="en-GB" sz="1600"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Comments </a:t>
            </a:r>
            <a:r>
              <a:rPr lang="en-GB" sz="1600" i="1" dirty="0">
                <a:solidFill>
                  <a:prstClr val="black"/>
                </a:solidFill>
                <a:latin typeface="Verdana" panose="020B0604030504040204" pitchFamily="34" charset="0"/>
                <a:ea typeface="Verdana" panose="020B0604030504040204" pitchFamily="34" charset="0"/>
                <a:cs typeface="Verdana" panose="020B0604030504040204" pitchFamily="34" charset="0"/>
              </a:rPr>
              <a:t>which </a:t>
            </a:r>
            <a:r>
              <a:rPr lang="en-GB" sz="1600"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link the factors back to the question and /or each other, can earn up to six marks for analysis.</a:t>
            </a:r>
            <a:endParaRPr lang="en-GB"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87301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8229" y="692696"/>
            <a:ext cx="8280920" cy="4462760"/>
          </a:xfrm>
          <a:prstGeom prst="rect">
            <a:avLst/>
          </a:prstGeom>
          <a:noFill/>
        </p:spPr>
        <p:txBody>
          <a:bodyPr wrap="square" rtlCol="0">
            <a:spAutoFit/>
          </a:bodyPr>
          <a:lstStyle/>
          <a:p>
            <a:pPr lvl="0"/>
            <a:r>
              <a:rPr lang="en-GB" sz="1600" b="1" i="1" dirty="0">
                <a:solidFill>
                  <a:prstClr val="black"/>
                </a:solidFill>
              </a:rPr>
              <a:t>Possible examples of </a:t>
            </a:r>
            <a:r>
              <a:rPr lang="en-GB" sz="1600" b="1" i="1" dirty="0" smtClean="0">
                <a:solidFill>
                  <a:prstClr val="black"/>
                </a:solidFill>
              </a:rPr>
              <a:t>analysis which link factors back to the question and/or explore the relationship/links between factors -  </a:t>
            </a:r>
            <a:r>
              <a:rPr lang="en-GB" sz="1600" b="1" i="1" dirty="0">
                <a:solidFill>
                  <a:prstClr val="black"/>
                </a:solidFill>
              </a:rPr>
              <a:t>Analysis </a:t>
            </a:r>
            <a:r>
              <a:rPr lang="en-GB" sz="1600" b="1" i="1" dirty="0" smtClean="0">
                <a:solidFill>
                  <a:prstClr val="black"/>
                </a:solidFill>
              </a:rPr>
              <a:t>(6)</a:t>
            </a:r>
            <a:endParaRPr lang="en-GB" sz="1600" b="1" i="1" dirty="0">
              <a:solidFill>
                <a:prstClr val="black"/>
              </a:solidFill>
            </a:endParaRPr>
          </a:p>
          <a:p>
            <a:endParaRPr lang="en-GB" dirty="0">
              <a:solidFill>
                <a:prstClr val="black"/>
              </a:solidFill>
            </a:endParaRPr>
          </a:p>
          <a:p>
            <a:r>
              <a:rPr lang="en-GB" dirty="0" smtClean="0">
                <a:solidFill>
                  <a:schemeClr val="accent3">
                    <a:lumMod val="75000"/>
                  </a:schemeClr>
                </a:solidFill>
              </a:rPr>
              <a:t>An evaluation of the reasons why women won greater political equality by 1928</a:t>
            </a:r>
          </a:p>
          <a:p>
            <a:endParaRPr lang="en-GB" dirty="0">
              <a:solidFill>
                <a:prstClr val="black"/>
              </a:solidFill>
            </a:endParaRPr>
          </a:p>
          <a:p>
            <a:r>
              <a:rPr lang="en-GB" b="1" dirty="0" smtClean="0">
                <a:solidFill>
                  <a:prstClr val="black"/>
                </a:solidFill>
              </a:rPr>
              <a:t>Although</a:t>
            </a:r>
            <a:r>
              <a:rPr lang="en-GB" dirty="0" smtClean="0">
                <a:solidFill>
                  <a:prstClr val="black"/>
                </a:solidFill>
              </a:rPr>
              <a:t> the suffragists claimed that over half of the Members of Parliament had told them individually that they favoured votes for women, none of the private Bills of the 1880s and 1890s had succeeded in granting women the vote.</a:t>
            </a:r>
          </a:p>
          <a:p>
            <a:r>
              <a:rPr lang="en-GB" dirty="0" smtClean="0">
                <a:solidFill>
                  <a:prstClr val="black"/>
                </a:solidFill>
              </a:rPr>
              <a:t>Or</a:t>
            </a:r>
          </a:p>
          <a:p>
            <a:r>
              <a:rPr lang="en-GB" b="1" dirty="0" smtClean="0">
                <a:solidFill>
                  <a:prstClr val="black"/>
                </a:solidFill>
              </a:rPr>
              <a:t>Valuable though publicity was</a:t>
            </a:r>
            <a:r>
              <a:rPr lang="en-GB" dirty="0" smtClean="0">
                <a:solidFill>
                  <a:prstClr val="black"/>
                </a:solidFill>
              </a:rPr>
              <a:t>, some argued that the campaign of violence was actually damaging the cause by giving the impression that the militant suffragettes were irresponsible and so did not deserve the vote.</a:t>
            </a:r>
          </a:p>
          <a:p>
            <a:endParaRPr lang="en-GB" dirty="0">
              <a:solidFill>
                <a:prstClr val="black"/>
              </a:solidFill>
            </a:endParaRPr>
          </a:p>
        </p:txBody>
      </p:sp>
    </p:spTree>
    <p:extLst>
      <p:ext uri="{BB962C8B-B14F-4D97-AF65-F5344CB8AC3E}">
        <p14:creationId xmlns:p14="http://schemas.microsoft.com/office/powerpoint/2010/main" val="304031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8229" y="692696"/>
            <a:ext cx="8280920" cy="5847755"/>
          </a:xfrm>
          <a:prstGeom prst="rect">
            <a:avLst/>
          </a:prstGeom>
          <a:noFill/>
        </p:spPr>
        <p:txBody>
          <a:bodyPr wrap="square" rtlCol="0">
            <a:spAutoFit/>
          </a:bodyPr>
          <a:lstStyle/>
          <a:p>
            <a:r>
              <a:rPr lang="en-GB" sz="1600" b="1" i="1" dirty="0">
                <a:solidFill>
                  <a:prstClr val="black"/>
                </a:solidFill>
              </a:rPr>
              <a:t>Possible examples of </a:t>
            </a:r>
            <a:r>
              <a:rPr lang="en-GB" sz="1600" b="1" i="1" dirty="0" smtClean="0">
                <a:solidFill>
                  <a:prstClr val="black"/>
                </a:solidFill>
              </a:rPr>
              <a:t>analysis which link factors back to the question and/or explore the relationship/links between factors -  </a:t>
            </a:r>
            <a:r>
              <a:rPr lang="en-GB" sz="1600" b="1" i="1" dirty="0">
                <a:solidFill>
                  <a:prstClr val="black"/>
                </a:solidFill>
              </a:rPr>
              <a:t>Analysis </a:t>
            </a:r>
            <a:r>
              <a:rPr lang="en-GB" sz="1600" b="1" i="1" dirty="0" smtClean="0">
                <a:solidFill>
                  <a:prstClr val="black"/>
                </a:solidFill>
              </a:rPr>
              <a:t>(6)</a:t>
            </a:r>
            <a:endParaRPr lang="en-GB" sz="1600" b="1" i="1" dirty="0">
              <a:solidFill>
                <a:prstClr val="black"/>
              </a:solidFill>
            </a:endParaRPr>
          </a:p>
          <a:p>
            <a:endParaRPr lang="en-GB" dirty="0">
              <a:solidFill>
                <a:prstClr val="black"/>
              </a:solidFill>
            </a:endParaRPr>
          </a:p>
          <a:p>
            <a:r>
              <a:rPr lang="en-GB" dirty="0" smtClean="0">
                <a:solidFill>
                  <a:schemeClr val="accent2">
                    <a:lumMod val="60000"/>
                    <a:lumOff val="40000"/>
                  </a:schemeClr>
                </a:solidFill>
              </a:rPr>
              <a:t>An evaluation of the reasons why unification was achieved in </a:t>
            </a:r>
            <a:r>
              <a:rPr lang="en-GB" dirty="0">
                <a:solidFill>
                  <a:schemeClr val="accent2">
                    <a:lumMod val="60000"/>
                    <a:lumOff val="40000"/>
                  </a:schemeClr>
                </a:solidFill>
              </a:rPr>
              <a:t>G</a:t>
            </a:r>
            <a:r>
              <a:rPr lang="en-GB" dirty="0" smtClean="0">
                <a:solidFill>
                  <a:schemeClr val="accent2">
                    <a:lumMod val="60000"/>
                    <a:lumOff val="40000"/>
                  </a:schemeClr>
                </a:solidFill>
              </a:rPr>
              <a:t>ermany by 1871</a:t>
            </a:r>
          </a:p>
          <a:p>
            <a:endParaRPr lang="en-GB" dirty="0">
              <a:solidFill>
                <a:prstClr val="black"/>
              </a:solidFill>
            </a:endParaRPr>
          </a:p>
          <a:p>
            <a:r>
              <a:rPr lang="en-GB" dirty="0" smtClean="0">
                <a:solidFill>
                  <a:prstClr val="black"/>
                </a:solidFill>
              </a:rPr>
              <a:t>The increased prosperity and greater cooperation as a result of the Zollverein led to Prussia being seen as the natural leader of a united Germany. Prussia’s economic development then led to the build up of Prussia’s military power, a crucial factor leading to  German unification.</a:t>
            </a:r>
          </a:p>
          <a:p>
            <a:endParaRPr lang="en-GB" dirty="0">
              <a:solidFill>
                <a:prstClr val="black"/>
              </a:solidFill>
            </a:endParaRPr>
          </a:p>
          <a:p>
            <a:r>
              <a:rPr lang="en-GB" dirty="0" smtClean="0">
                <a:solidFill>
                  <a:schemeClr val="accent2">
                    <a:lumMod val="60000"/>
                    <a:lumOff val="40000"/>
                  </a:schemeClr>
                </a:solidFill>
              </a:rPr>
              <a:t>An evaluation of the reasons why the Nazis achieved power in 1933</a:t>
            </a:r>
          </a:p>
          <a:p>
            <a:endParaRPr lang="en-GB" dirty="0">
              <a:solidFill>
                <a:prstClr val="black"/>
              </a:solidFill>
            </a:endParaRPr>
          </a:p>
          <a:p>
            <a:r>
              <a:rPr lang="en-GB" dirty="0" smtClean="0">
                <a:solidFill>
                  <a:prstClr val="black"/>
                </a:solidFill>
              </a:rPr>
              <a:t>The Nazi use of propaganda was important as it convinced many Germans that their best hopes for the future lay with the Nazis.</a:t>
            </a:r>
          </a:p>
          <a:p>
            <a:r>
              <a:rPr lang="en-GB" dirty="0" smtClean="0">
                <a:solidFill>
                  <a:prstClr val="black"/>
                </a:solidFill>
              </a:rPr>
              <a:t>While Hitler and the Nazis rose in popularity, Hindenburg was persuaded to appoint Hitler as Chancellor. The actions of the Weimar politicians who believed they could use Hitler’s support to achieve their own anti democratic aims were further vital steps in the achievement of power.</a:t>
            </a:r>
          </a:p>
          <a:p>
            <a:endParaRPr lang="en-GB" dirty="0">
              <a:solidFill>
                <a:prstClr val="black"/>
              </a:solidFill>
            </a:endParaRPr>
          </a:p>
          <a:p>
            <a:endParaRPr lang="en-GB" dirty="0">
              <a:solidFill>
                <a:prstClr val="black"/>
              </a:solidFill>
            </a:endParaRPr>
          </a:p>
        </p:txBody>
      </p:sp>
    </p:spTree>
    <p:extLst>
      <p:ext uri="{BB962C8B-B14F-4D97-AF65-F5344CB8AC3E}">
        <p14:creationId xmlns:p14="http://schemas.microsoft.com/office/powerpoint/2010/main" val="38113344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000" dirty="0">
                <a:latin typeface="Verdana"/>
              </a:rPr>
              <a:t>To what extent did the Liberal reforms of 1906 to 1914 make a significant improvement to the lives of the British people?</a:t>
            </a:r>
            <a:endParaRPr lang="en-GB" dirty="0"/>
          </a:p>
        </p:txBody>
      </p:sp>
      <p:sp>
        <p:nvSpPr>
          <p:cNvPr id="3" name="TextBox 2"/>
          <p:cNvSpPr txBox="1"/>
          <p:nvPr/>
        </p:nvSpPr>
        <p:spPr>
          <a:xfrm>
            <a:off x="993287" y="2204864"/>
            <a:ext cx="7056784" cy="2862322"/>
          </a:xfrm>
          <a:prstGeom prst="rect">
            <a:avLst/>
          </a:prstGeom>
          <a:noFill/>
        </p:spPr>
        <p:txBody>
          <a:bodyPr wrap="square" rtlCol="0">
            <a:spAutoFit/>
          </a:bodyPr>
          <a:lstStyle/>
          <a:p>
            <a:pPr defTabSz="457200">
              <a:spcBef>
                <a:spcPct val="20000"/>
              </a:spcBef>
              <a:spcAft>
                <a:spcPts val="600"/>
              </a:spcAft>
              <a:buClr>
                <a:srgbClr val="C5E1FE"/>
              </a:buClr>
            </a:pPr>
            <a:r>
              <a:rPr lang="en-GB" dirty="0">
                <a:solidFill>
                  <a:prstClr val="black"/>
                </a:solidFill>
                <a:latin typeface="Verdana"/>
              </a:rPr>
              <a:t>The Liberal government tried to improve the lives of the elderly by introducing old age pensions in 1908. The Old Age Pensions Act gave a pension of five shillings (25 pence) a week to single people over 70 and 7s 6d (37 ½ pence) to married couples. </a:t>
            </a:r>
            <a:r>
              <a:rPr lang="en-GB" b="1" dirty="0">
                <a:solidFill>
                  <a:prstClr val="black"/>
                </a:solidFill>
                <a:latin typeface="Verdana"/>
              </a:rPr>
              <a:t>(Knowledge used to support a factor)</a:t>
            </a:r>
            <a:r>
              <a:rPr lang="en-GB" dirty="0">
                <a:solidFill>
                  <a:prstClr val="black"/>
                </a:solidFill>
                <a:latin typeface="Verdana"/>
              </a:rPr>
              <a:t> T</a:t>
            </a:r>
            <a:r>
              <a:rPr lang="en-GB" dirty="0" smtClean="0">
                <a:solidFill>
                  <a:prstClr val="black"/>
                </a:solidFill>
                <a:latin typeface="Verdana"/>
              </a:rPr>
              <a:t>he </a:t>
            </a:r>
            <a:r>
              <a:rPr lang="en-GB" dirty="0">
                <a:solidFill>
                  <a:prstClr val="black"/>
                </a:solidFill>
                <a:latin typeface="Verdana"/>
              </a:rPr>
              <a:t>Old age Pensions Act </a:t>
            </a:r>
            <a:r>
              <a:rPr lang="en-GB" dirty="0" smtClean="0">
                <a:solidFill>
                  <a:prstClr val="black"/>
                </a:solidFill>
                <a:latin typeface="Verdana"/>
              </a:rPr>
              <a:t>was important as it helped </a:t>
            </a:r>
            <a:r>
              <a:rPr lang="en-GB" dirty="0">
                <a:solidFill>
                  <a:prstClr val="black"/>
                </a:solidFill>
                <a:latin typeface="Verdana"/>
              </a:rPr>
              <a:t>many poor people who before would have had to work until they died, or who would have had to rely on the support of their families. </a:t>
            </a:r>
            <a:r>
              <a:rPr lang="en-GB" b="1" dirty="0" smtClean="0">
                <a:solidFill>
                  <a:prstClr val="black"/>
                </a:solidFill>
                <a:latin typeface="Verdana"/>
              </a:rPr>
              <a:t>(straight forward analysis - </a:t>
            </a:r>
            <a:r>
              <a:rPr lang="en-GB" b="1" i="1" dirty="0" smtClean="0">
                <a:solidFill>
                  <a:prstClr val="black"/>
                </a:solidFill>
                <a:latin typeface="Verdana"/>
              </a:rPr>
              <a:t>Analysis </a:t>
            </a:r>
            <a:r>
              <a:rPr lang="en-GB" b="1" i="1" dirty="0">
                <a:solidFill>
                  <a:prstClr val="black"/>
                </a:solidFill>
                <a:latin typeface="Verdana"/>
              </a:rPr>
              <a:t>(4)</a:t>
            </a:r>
            <a:r>
              <a:rPr lang="en-GB" b="1" dirty="0">
                <a:solidFill>
                  <a:prstClr val="black"/>
                </a:solidFill>
                <a:latin typeface="Verdana"/>
              </a:rPr>
              <a:t>)</a:t>
            </a:r>
          </a:p>
        </p:txBody>
      </p:sp>
    </p:spTree>
    <p:extLst>
      <p:ext uri="{BB962C8B-B14F-4D97-AF65-F5344CB8AC3E}">
        <p14:creationId xmlns:p14="http://schemas.microsoft.com/office/powerpoint/2010/main" val="33260975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1268760"/>
            <a:ext cx="6768752" cy="2031325"/>
          </a:xfrm>
          <a:prstGeom prst="rect">
            <a:avLst/>
          </a:prstGeom>
          <a:noFill/>
        </p:spPr>
        <p:txBody>
          <a:bodyPr wrap="square" rtlCol="0">
            <a:spAutoFit/>
          </a:bodyPr>
          <a:lstStyle/>
          <a:p>
            <a:pPr defTabSz="457200">
              <a:spcBef>
                <a:spcPct val="20000"/>
              </a:spcBef>
              <a:spcAft>
                <a:spcPts val="600"/>
              </a:spcAft>
              <a:buClr>
                <a:srgbClr val="C5E1FE"/>
              </a:buClr>
            </a:pPr>
            <a:r>
              <a:rPr lang="en-GB" dirty="0" smtClean="0">
                <a:solidFill>
                  <a:prstClr val="black"/>
                </a:solidFill>
                <a:latin typeface="Verdana"/>
              </a:rPr>
              <a:t>However </a:t>
            </a:r>
            <a:r>
              <a:rPr lang="en-GB" dirty="0">
                <a:solidFill>
                  <a:prstClr val="black"/>
                </a:solidFill>
                <a:latin typeface="Verdana"/>
              </a:rPr>
              <a:t>many elderly people were excluded from claiming pensions because they did not meet the strict qualification rules. In addition the old age pensions only covered people over 70 which meant many old people got nothing at all. Therefore this (evidence) shows that the Liberals did not significantly improve the lives of the elderly in Britain. </a:t>
            </a:r>
            <a:r>
              <a:rPr lang="en-GB" b="1" dirty="0">
                <a:solidFill>
                  <a:prstClr val="black"/>
                </a:solidFill>
                <a:latin typeface="Verdana"/>
              </a:rPr>
              <a:t>(Evaluation of an individual factor)</a:t>
            </a:r>
          </a:p>
        </p:txBody>
      </p:sp>
    </p:spTree>
    <p:extLst>
      <p:ext uri="{BB962C8B-B14F-4D97-AF65-F5344CB8AC3E}">
        <p14:creationId xmlns:p14="http://schemas.microsoft.com/office/powerpoint/2010/main" val="38417140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000" dirty="0">
                <a:latin typeface="Verdana"/>
              </a:rPr>
              <a:t>To what extent did the Liberal reforms of 1906 to 1914 make a significant improvement to the lives of the British people?</a:t>
            </a:r>
            <a:endParaRPr lang="en-GB" dirty="0"/>
          </a:p>
        </p:txBody>
      </p:sp>
      <p:sp>
        <p:nvSpPr>
          <p:cNvPr id="3" name="TextBox 2"/>
          <p:cNvSpPr txBox="1"/>
          <p:nvPr/>
        </p:nvSpPr>
        <p:spPr>
          <a:xfrm>
            <a:off x="1008517" y="2276872"/>
            <a:ext cx="7056784" cy="3693319"/>
          </a:xfrm>
          <a:prstGeom prst="rect">
            <a:avLst/>
          </a:prstGeom>
          <a:noFill/>
        </p:spPr>
        <p:txBody>
          <a:bodyPr wrap="square" rtlCol="0">
            <a:spAutoFit/>
          </a:bodyPr>
          <a:lstStyle/>
          <a:p>
            <a:pPr defTabSz="457200">
              <a:spcBef>
                <a:spcPct val="20000"/>
              </a:spcBef>
              <a:spcAft>
                <a:spcPts val="600"/>
              </a:spcAft>
              <a:buClr>
                <a:srgbClr val="C5E1FE"/>
              </a:buClr>
            </a:pPr>
            <a:r>
              <a:rPr lang="en-GB" dirty="0">
                <a:solidFill>
                  <a:prstClr val="black"/>
                </a:solidFill>
                <a:latin typeface="Verdana"/>
              </a:rPr>
              <a:t>The Liberal government tried to improve the lives of the elderly by introducing old age pensions in 1908. The Old Age Pensions Act gave a pension of five shillings (25 pence) a week to single people over 70 and 7s 6d (37 ½ pence) to married couples. </a:t>
            </a:r>
            <a:r>
              <a:rPr lang="en-GB" b="1" dirty="0">
                <a:solidFill>
                  <a:prstClr val="black"/>
                </a:solidFill>
                <a:latin typeface="Verdana"/>
              </a:rPr>
              <a:t>(Knowledge used to support a factor)</a:t>
            </a:r>
            <a:r>
              <a:rPr lang="en-GB" dirty="0">
                <a:solidFill>
                  <a:prstClr val="black"/>
                </a:solidFill>
                <a:latin typeface="Verdana"/>
              </a:rPr>
              <a:t> While the pensions provided by the Liberal Government were below what Rowntree considered to be the minimum necessary for someone to remain above the ‘poverty line’, the Old age Pensions Act helped many poor people who before would have had to work until they died, or who would have had to rely on the support of their families. </a:t>
            </a:r>
            <a:r>
              <a:rPr lang="en-GB" b="1" dirty="0">
                <a:solidFill>
                  <a:prstClr val="black"/>
                </a:solidFill>
                <a:latin typeface="Verdana"/>
              </a:rPr>
              <a:t>(</a:t>
            </a:r>
            <a:r>
              <a:rPr lang="en-GB" b="1" dirty="0" smtClean="0">
                <a:solidFill>
                  <a:prstClr val="black"/>
                </a:solidFill>
                <a:latin typeface="Verdana"/>
              </a:rPr>
              <a:t>analysis - </a:t>
            </a:r>
            <a:r>
              <a:rPr lang="en-GB" b="1" i="1" dirty="0" smtClean="0">
                <a:solidFill>
                  <a:prstClr val="black"/>
                </a:solidFill>
                <a:latin typeface="Verdana"/>
              </a:rPr>
              <a:t>example </a:t>
            </a:r>
            <a:r>
              <a:rPr lang="en-GB" b="1" i="1" dirty="0">
                <a:solidFill>
                  <a:prstClr val="black"/>
                </a:solidFill>
                <a:latin typeface="Verdana"/>
              </a:rPr>
              <a:t>of contradiction or inconsistencies within factors </a:t>
            </a:r>
            <a:r>
              <a:rPr lang="en-GB" b="1" dirty="0">
                <a:solidFill>
                  <a:prstClr val="black"/>
                </a:solidFill>
                <a:latin typeface="Verdana"/>
              </a:rPr>
              <a:t>– Analysis </a:t>
            </a:r>
            <a:r>
              <a:rPr lang="en-GB" b="1" dirty="0" smtClean="0">
                <a:solidFill>
                  <a:prstClr val="black"/>
                </a:solidFill>
                <a:latin typeface="Verdana"/>
              </a:rPr>
              <a:t>(6))</a:t>
            </a:r>
            <a:endParaRPr lang="en-GB" b="1" dirty="0">
              <a:solidFill>
                <a:prstClr val="black"/>
              </a:solidFill>
              <a:latin typeface="Verdana"/>
            </a:endParaRPr>
          </a:p>
        </p:txBody>
      </p:sp>
    </p:spTree>
    <p:extLst>
      <p:ext uri="{BB962C8B-B14F-4D97-AF65-F5344CB8AC3E}">
        <p14:creationId xmlns:p14="http://schemas.microsoft.com/office/powerpoint/2010/main" val="2329776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39444218"/>
              </p:ext>
            </p:extLst>
          </p:nvPr>
        </p:nvGraphicFramePr>
        <p:xfrm>
          <a:off x="971600" y="764704"/>
          <a:ext cx="6984776" cy="5263404"/>
        </p:xfrm>
        <a:graphic>
          <a:graphicData uri="http://schemas.openxmlformats.org/drawingml/2006/table">
            <a:tbl>
              <a:tblPr firstRow="1" bandRow="1">
                <a:tableStyleId>{5C22544A-7EE6-4342-B048-85BDC9FD1C3A}</a:tableStyleId>
              </a:tblPr>
              <a:tblGrid>
                <a:gridCol w="3382102"/>
                <a:gridCol w="3602674"/>
              </a:tblGrid>
              <a:tr h="739957">
                <a:tc>
                  <a:txBody>
                    <a:bodyPr/>
                    <a:lstStyle/>
                    <a:p>
                      <a:r>
                        <a:rPr lang="en-GB" sz="1600" dirty="0" smtClean="0">
                          <a:solidFill>
                            <a:schemeClr val="tx1"/>
                          </a:solidFill>
                        </a:rPr>
                        <a:t>Old Higher</a:t>
                      </a:r>
                    </a:p>
                    <a:p>
                      <a:r>
                        <a:rPr lang="en-GB" sz="1600" dirty="0" smtClean="0">
                          <a:solidFill>
                            <a:schemeClr val="tx1"/>
                          </a:solidFill>
                        </a:rPr>
                        <a:t>External Assessment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smtClean="0">
                          <a:solidFill>
                            <a:schemeClr val="tx1"/>
                          </a:solidFill>
                        </a:rPr>
                        <a:t>New Higher</a:t>
                      </a:r>
                    </a:p>
                    <a:p>
                      <a:r>
                        <a:rPr lang="en-GB" sz="1600" dirty="0" smtClean="0">
                          <a:solidFill>
                            <a:schemeClr val="tx1"/>
                          </a:solidFill>
                        </a:rPr>
                        <a:t>External Assessment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9957">
                <a:tc>
                  <a:txBody>
                    <a:bodyPr/>
                    <a:lstStyle/>
                    <a:p>
                      <a:r>
                        <a:rPr lang="en-GB" sz="1400" dirty="0" smtClean="0"/>
                        <a:t>Two Papers </a:t>
                      </a:r>
                    </a:p>
                    <a:p>
                      <a:r>
                        <a:rPr lang="en-GB" sz="1400" dirty="0" smtClean="0"/>
                        <a:t>Paper 1 and Paper 2</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t>One Paper</a:t>
                      </a:r>
                    </a:p>
                    <a:p>
                      <a:r>
                        <a:rPr lang="en-GB" sz="1400" dirty="0" smtClean="0"/>
                        <a:t>(2 hours and 20 minutes)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57081">
                <a:tc>
                  <a:txBody>
                    <a:bodyPr/>
                    <a:lstStyle/>
                    <a:p>
                      <a:r>
                        <a:rPr lang="en-GB" sz="1400" dirty="0" smtClean="0"/>
                        <a:t>Paper 1 </a:t>
                      </a:r>
                    </a:p>
                    <a:p>
                      <a:r>
                        <a:rPr lang="en-GB" sz="1400" dirty="0" smtClean="0"/>
                        <a:t>Two Essays Questions</a:t>
                      </a:r>
                    </a:p>
                    <a:p>
                      <a:endParaRPr lang="en-GB" sz="1400" dirty="0" smtClean="0"/>
                    </a:p>
                    <a:p>
                      <a:r>
                        <a:rPr lang="en-GB" sz="1400" dirty="0" smtClean="0"/>
                        <a:t>British</a:t>
                      </a:r>
                    </a:p>
                    <a:p>
                      <a:r>
                        <a:rPr lang="en-GB" sz="1400" dirty="0" smtClean="0"/>
                        <a:t>European &amp; World</a:t>
                      </a:r>
                    </a:p>
                    <a:p>
                      <a:r>
                        <a:rPr lang="en-GB" sz="1400" dirty="0" smtClean="0"/>
                        <a:t>20 marks each</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t>Section 2 &amp; 3</a:t>
                      </a:r>
                    </a:p>
                    <a:p>
                      <a:r>
                        <a:rPr lang="en-GB" sz="1400" dirty="0" smtClean="0"/>
                        <a:t>Two Extended Response Questions</a:t>
                      </a:r>
                    </a:p>
                    <a:p>
                      <a:endParaRPr lang="en-GB" sz="1400" dirty="0" smtClean="0"/>
                    </a:p>
                    <a:p>
                      <a:r>
                        <a:rPr lang="en-GB" sz="1400" dirty="0" smtClean="0"/>
                        <a:t>British</a:t>
                      </a:r>
                    </a:p>
                    <a:p>
                      <a:r>
                        <a:rPr lang="en-GB" sz="1400" dirty="0" smtClean="0"/>
                        <a:t>European &amp; World</a:t>
                      </a:r>
                    </a:p>
                    <a:p>
                      <a:r>
                        <a:rPr lang="en-GB" sz="1400" dirty="0" smtClean="0"/>
                        <a:t>20 marks each</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28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Knowledge (6 marks)</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Use of Knowledge (6 marks)</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28705">
                <a:tc>
                  <a:txBody>
                    <a:bodyPr/>
                    <a:lstStyle/>
                    <a:p>
                      <a:r>
                        <a:rPr lang="en-GB" sz="1400" dirty="0" smtClean="0"/>
                        <a:t>Structure</a:t>
                      </a:r>
                      <a:r>
                        <a:rPr lang="en-GB" sz="1400" baseline="0" dirty="0" smtClean="0"/>
                        <a:t> (4 marks)</a:t>
                      </a:r>
                    </a:p>
                    <a:p>
                      <a:r>
                        <a:rPr lang="en-GB" sz="1400" baseline="0" dirty="0" smtClean="0"/>
                        <a:t>(Introduction &amp; Conclusion)</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t>Historical context (2 marks)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28705">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t>Conclusion (2 marks)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28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Argument (10 marks)</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t>Analysis (6 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28705">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t>Evaluation (4 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2723903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1268760"/>
            <a:ext cx="6768752" cy="2031325"/>
          </a:xfrm>
          <a:prstGeom prst="rect">
            <a:avLst/>
          </a:prstGeom>
          <a:noFill/>
        </p:spPr>
        <p:txBody>
          <a:bodyPr wrap="square" rtlCol="0">
            <a:spAutoFit/>
          </a:bodyPr>
          <a:lstStyle/>
          <a:p>
            <a:pPr defTabSz="457200">
              <a:spcBef>
                <a:spcPct val="20000"/>
              </a:spcBef>
              <a:spcAft>
                <a:spcPts val="600"/>
              </a:spcAft>
              <a:buClr>
                <a:srgbClr val="C5E1FE"/>
              </a:buClr>
            </a:pPr>
            <a:r>
              <a:rPr lang="en-GB" dirty="0" smtClean="0">
                <a:solidFill>
                  <a:prstClr val="black"/>
                </a:solidFill>
                <a:latin typeface="Verdana"/>
              </a:rPr>
              <a:t>However </a:t>
            </a:r>
            <a:r>
              <a:rPr lang="en-GB" dirty="0">
                <a:solidFill>
                  <a:prstClr val="black"/>
                </a:solidFill>
                <a:latin typeface="Verdana"/>
              </a:rPr>
              <a:t>many elderly people were excluded from claiming pensions because they did not meet the strict qualification rules. In addition the old age pensions only covered people over 70 which meant many old people got nothing at all. Therefore this (evidence) shows that the Liberals did not significantly improve the lives of the elderly in Britain. </a:t>
            </a:r>
            <a:r>
              <a:rPr lang="en-GB" b="1" dirty="0">
                <a:solidFill>
                  <a:prstClr val="black"/>
                </a:solidFill>
                <a:latin typeface="Verdana"/>
              </a:rPr>
              <a:t>(Evaluation of an individual factor)</a:t>
            </a:r>
          </a:p>
        </p:txBody>
      </p:sp>
    </p:spTree>
    <p:extLst>
      <p:ext uri="{BB962C8B-B14F-4D97-AF65-F5344CB8AC3E}">
        <p14:creationId xmlns:p14="http://schemas.microsoft.com/office/powerpoint/2010/main" val="1805515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86166842"/>
              </p:ext>
            </p:extLst>
          </p:nvPr>
        </p:nvGraphicFramePr>
        <p:xfrm>
          <a:off x="395536" y="404664"/>
          <a:ext cx="8352925" cy="2016224"/>
        </p:xfrm>
        <a:graphic>
          <a:graphicData uri="http://schemas.openxmlformats.org/drawingml/2006/table">
            <a:tbl>
              <a:tblPr firstRow="1" bandRow="1">
                <a:tableStyleId>{5C22544A-7EE6-4342-B048-85BDC9FD1C3A}</a:tableStyleId>
              </a:tblPr>
              <a:tblGrid>
                <a:gridCol w="1193275"/>
                <a:gridCol w="1193275"/>
                <a:gridCol w="1193275"/>
                <a:gridCol w="1193275"/>
                <a:gridCol w="1193275"/>
                <a:gridCol w="1193275"/>
                <a:gridCol w="1193275"/>
              </a:tblGrid>
              <a:tr h="2016224">
                <a:tc>
                  <a:txBody>
                    <a:bodyPr/>
                    <a:lstStyle/>
                    <a:p>
                      <a:r>
                        <a:rPr lang="en-GB" sz="1200" dirty="0" smtClean="0">
                          <a:solidFill>
                            <a:schemeClr val="tx1"/>
                          </a:solidFill>
                        </a:rPr>
                        <a:t>Evaluation</a:t>
                      </a:r>
                      <a:endParaRPr lang="en-GB" sz="12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200" dirty="0" smtClean="0"/>
                        <a:t>4</a:t>
                      </a:r>
                      <a:r>
                        <a:rPr lang="en-GB" sz="1200" dirty="0" smtClean="0">
                          <a:solidFill>
                            <a:schemeClr val="tx1"/>
                          </a:solidFill>
                        </a:rPr>
                        <a:t>4</a:t>
                      </a:r>
                      <a:endParaRPr lang="en-GB" sz="1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0</a:t>
                      </a:r>
                    </a:p>
                    <a:p>
                      <a:r>
                        <a:rPr lang="en-GB" sz="1200" b="0" dirty="0" smtClean="0">
                          <a:solidFill>
                            <a:schemeClr val="tx1"/>
                          </a:solidFill>
                        </a:rPr>
                        <a:t>No</a:t>
                      </a:r>
                      <a:r>
                        <a:rPr lang="en-GB" sz="1200" b="0" baseline="0" dirty="0" smtClean="0">
                          <a:solidFill>
                            <a:schemeClr val="tx1"/>
                          </a:solidFill>
                        </a:rPr>
                        <a:t> evidence of an overall judgement being made</a:t>
                      </a:r>
                      <a:endParaRPr lang="en-GB" sz="1200" b="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1 mark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an isolated evaluative comment on an individual factor that recognises the topic of the question</a:t>
                      </a:r>
                    </a:p>
                    <a:p>
                      <a:endParaRPr lang="en-GB" sz="12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200" b="0" dirty="0" smtClean="0">
                          <a:solidFill>
                            <a:schemeClr val="tx1"/>
                          </a:solidFill>
                        </a:rPr>
                        <a:t>2 marks for</a:t>
                      </a:r>
                      <a:r>
                        <a:rPr lang="en-GB" sz="1200" b="0" baseline="0" dirty="0" smtClean="0">
                          <a:solidFill>
                            <a:schemeClr val="tx1"/>
                          </a:solidFill>
                        </a:rPr>
                        <a:t> </a:t>
                      </a:r>
                    </a:p>
                    <a:p>
                      <a:r>
                        <a:rPr lang="en-GB" sz="1200" b="0" dirty="0" smtClean="0">
                          <a:solidFill>
                            <a:schemeClr val="tx1"/>
                          </a:solidFill>
                        </a:rPr>
                        <a:t>making</a:t>
                      </a:r>
                      <a:r>
                        <a:rPr lang="en-GB" sz="1200" b="0" baseline="0" dirty="0" smtClean="0">
                          <a:solidFill>
                            <a:schemeClr val="tx1"/>
                          </a:solidFill>
                        </a:rPr>
                        <a:t> </a:t>
                      </a:r>
                      <a:r>
                        <a:rPr lang="en-GB" sz="1200" b="0" dirty="0" smtClean="0">
                          <a:solidFill>
                            <a:schemeClr val="tx1"/>
                          </a:solidFill>
                        </a:rPr>
                        <a:t>isolated evaluative comments on different factors that recognise the topic of the question</a:t>
                      </a:r>
                      <a:endParaRPr lang="en-GB" sz="12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r>
                        <a:rPr lang="en-GB" sz="1200" b="0" dirty="0" smtClean="0">
                          <a:solidFill>
                            <a:schemeClr val="tx1"/>
                          </a:solidFill>
                        </a:rPr>
                        <a:t>3 marks for </a:t>
                      </a:r>
                      <a:r>
                        <a:rPr lang="en-GB" sz="1200" b="0" baseline="0" dirty="0" smtClean="0">
                          <a:solidFill>
                            <a:schemeClr val="tx1"/>
                          </a:solidFill>
                        </a:rPr>
                        <a:t>connecting evaluative comments to build line of argument that recognises the issue</a:t>
                      </a:r>
                      <a:endParaRPr lang="en-GB" sz="12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r>
                        <a:rPr lang="en-GB" sz="1200" b="0" dirty="0" smtClean="0">
                          <a:solidFill>
                            <a:schemeClr val="tx1"/>
                          </a:solidFill>
                        </a:rPr>
                        <a:t>4</a:t>
                      </a:r>
                      <a:r>
                        <a:rPr lang="en-GB" sz="1200" b="0" baseline="0" dirty="0" smtClean="0">
                          <a:solidFill>
                            <a:schemeClr val="tx1"/>
                          </a:solidFill>
                        </a:rPr>
                        <a:t> marks for</a:t>
                      </a:r>
                    </a:p>
                    <a:p>
                      <a:r>
                        <a:rPr lang="en-GB" sz="1200" b="0" baseline="0" dirty="0" smtClean="0">
                          <a:solidFill>
                            <a:schemeClr val="tx1"/>
                          </a:solidFill>
                        </a:rPr>
                        <a:t>connecting evaluative comments to build a line of argument focused on the terms of the question</a:t>
                      </a:r>
                      <a:endParaRPr lang="en-GB" sz="1200" b="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
        <p:nvSpPr>
          <p:cNvPr id="4" name="TextBox 3"/>
          <p:cNvSpPr txBox="1"/>
          <p:nvPr/>
        </p:nvSpPr>
        <p:spPr>
          <a:xfrm>
            <a:off x="395536" y="2636912"/>
            <a:ext cx="8352928" cy="3804118"/>
          </a:xfrm>
          <a:prstGeom prst="rect">
            <a:avLst/>
          </a:prstGeom>
          <a:noFill/>
        </p:spPr>
        <p:txBody>
          <a:bodyPr wrap="square" rtlCol="0">
            <a:spAutoFit/>
          </a:bodyPr>
          <a:lstStyle/>
          <a:p>
            <a:pPr lvl="0">
              <a:spcBef>
                <a:spcPct val="20000"/>
              </a:spcBef>
              <a:buClr>
                <a:srgbClr val="AA2B1E"/>
              </a:buClr>
              <a:buSzPct val="85000"/>
            </a:pPr>
            <a:r>
              <a:rPr lang="en-GB" b="1" i="1" dirty="0">
                <a:solidFill>
                  <a:srgbClr val="465E9C">
                    <a:lumMod val="75000"/>
                  </a:srgbClr>
                </a:solidFill>
                <a:latin typeface="Verdana" panose="020B0604030504040204" pitchFamily="34" charset="0"/>
                <a:ea typeface="Verdana" panose="020B0604030504040204" pitchFamily="34" charset="0"/>
                <a:cs typeface="Verdana" panose="020B0604030504040204" pitchFamily="34" charset="0"/>
              </a:rPr>
              <a:t>Evaluation involves making a judgement based on criteria. </a:t>
            </a:r>
            <a:endParaRPr lang="en-GB" b="1" i="1" dirty="0" smtClean="0">
              <a:solidFill>
                <a:srgbClr val="465E9C">
                  <a:lumMod val="75000"/>
                </a:srgbClr>
              </a:solidFill>
              <a:latin typeface="Verdana" panose="020B0604030504040204" pitchFamily="34" charset="0"/>
              <a:ea typeface="Verdana" panose="020B0604030504040204" pitchFamily="34" charset="0"/>
              <a:cs typeface="Verdana" panose="020B0604030504040204" pitchFamily="34" charset="0"/>
            </a:endParaRPr>
          </a:p>
          <a:p>
            <a:pPr lvl="0">
              <a:spcBef>
                <a:spcPct val="20000"/>
              </a:spcBef>
              <a:buClr>
                <a:srgbClr val="AA2B1E"/>
              </a:buClr>
              <a:buSzPct val="85000"/>
            </a:pPr>
            <a:endParaRPr lang="en-GB" b="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spcBef>
                <a:spcPct val="20000"/>
              </a:spcBef>
              <a:buClr>
                <a:srgbClr val="AA2B1E"/>
              </a:buClr>
              <a:buSzPct val="85000"/>
            </a:pPr>
            <a:r>
              <a:rPr lang="en-GB" dirty="0" smtClean="0">
                <a:solidFill>
                  <a:prstClr val="black"/>
                </a:solidFill>
                <a:latin typeface="Verdana" panose="020B0604030504040204" pitchFamily="34" charset="0"/>
                <a:ea typeface="Verdana" panose="020B0604030504040204" pitchFamily="34" charset="0"/>
                <a:cs typeface="Verdana" panose="020B0604030504040204" pitchFamily="34" charset="0"/>
              </a:rPr>
              <a:t>Evaluation involves: </a:t>
            </a:r>
          </a:p>
          <a:p>
            <a:pPr marL="285750" lvl="0" indent="-285750">
              <a:spcBef>
                <a:spcPct val="20000"/>
              </a:spcBef>
              <a:buClr>
                <a:srgbClr val="AA2B1E"/>
              </a:buClr>
              <a:buSzPct val="85000"/>
              <a:buFont typeface="Arial" panose="020B0604020202020204" pitchFamily="34" charset="0"/>
              <a:buChar char="•"/>
            </a:pPr>
            <a:r>
              <a:rPr lang="en-GB" dirty="0" smtClean="0">
                <a:solidFill>
                  <a:prstClr val="black"/>
                </a:solidFill>
                <a:latin typeface="Verdana" panose="020B0604030504040204" pitchFamily="34" charset="0"/>
                <a:ea typeface="Verdana" panose="020B0604030504040204" pitchFamily="34" charset="0"/>
                <a:cs typeface="Verdana" panose="020B0604030504040204" pitchFamily="34" charset="0"/>
              </a:rPr>
              <a:t>evaluative comments (judgements) showing how well the factors address the question/issue</a:t>
            </a:r>
            <a:endParaRPr lang="en-GB"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lvl="0" indent="-285750">
              <a:spcBef>
                <a:spcPct val="20000"/>
              </a:spcBef>
              <a:buClr>
                <a:srgbClr val="AA2B1E"/>
              </a:buClr>
              <a:buSzPct val="85000"/>
              <a:buFont typeface="Arial" panose="020B0604020202020204" pitchFamily="34" charset="0"/>
              <a:buChar char="•"/>
            </a:pPr>
            <a:r>
              <a:rPr lang="en-GB" dirty="0" smtClean="0">
                <a:solidFill>
                  <a:prstClr val="black"/>
                </a:solidFill>
                <a:latin typeface="Verdana" panose="020B0604030504040204" pitchFamily="34" charset="0"/>
                <a:ea typeface="Verdana" panose="020B0604030504040204" pitchFamily="34" charset="0"/>
                <a:cs typeface="Verdana" panose="020B0604030504040204" pitchFamily="34" charset="0"/>
              </a:rPr>
              <a:t>developing </a:t>
            </a:r>
            <a:r>
              <a:rPr lang="en-GB" dirty="0">
                <a:solidFill>
                  <a:prstClr val="black"/>
                </a:solidFill>
                <a:latin typeface="Verdana" panose="020B0604030504040204" pitchFamily="34" charset="0"/>
                <a:ea typeface="Verdana" panose="020B0604030504040204" pitchFamily="34" charset="0"/>
                <a:cs typeface="Verdana" panose="020B0604030504040204" pitchFamily="34" charset="0"/>
              </a:rPr>
              <a:t>a line of argument with a judgement on the issue along with reasons</a:t>
            </a:r>
            <a:r>
              <a:rPr lang="en-GB"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
            </a:r>
            <a:endParaRPr lang="en-GB"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lvl="0" indent="-285750">
              <a:spcBef>
                <a:spcPct val="20000"/>
              </a:spcBef>
              <a:buClr>
                <a:srgbClr val="AA2B1E"/>
              </a:buClr>
              <a:buSzPct val="85000"/>
              <a:buFont typeface="Arial" panose="020B0604020202020204" pitchFamily="34" charset="0"/>
              <a:buChar char="•"/>
            </a:pPr>
            <a:r>
              <a:rPr lang="en-GB" dirty="0">
                <a:solidFill>
                  <a:prstClr val="black"/>
                </a:solidFill>
                <a:latin typeface="Verdana" panose="020B0604030504040204" pitchFamily="34" charset="0"/>
                <a:ea typeface="Verdana" panose="020B0604030504040204" pitchFamily="34" charset="0"/>
                <a:cs typeface="Verdana" panose="020B0604030504040204" pitchFamily="34" charset="0"/>
              </a:rPr>
              <a:t>c</a:t>
            </a:r>
            <a:r>
              <a:rPr lang="en-GB" dirty="0" smtClean="0">
                <a:solidFill>
                  <a:prstClr val="black"/>
                </a:solidFill>
                <a:latin typeface="Verdana" panose="020B0604030504040204" pitchFamily="34" charset="0"/>
                <a:ea typeface="Verdana" panose="020B0604030504040204" pitchFamily="34" charset="0"/>
                <a:cs typeface="Verdana" panose="020B0604030504040204" pitchFamily="34" charset="0"/>
              </a:rPr>
              <a:t>ounter-arguments </a:t>
            </a:r>
            <a:r>
              <a:rPr lang="en-GB" dirty="0">
                <a:solidFill>
                  <a:prstClr val="black"/>
                </a:solidFill>
                <a:latin typeface="Verdana" panose="020B0604030504040204" pitchFamily="34" charset="0"/>
                <a:ea typeface="Verdana" panose="020B0604030504040204" pitchFamily="34" charset="0"/>
                <a:cs typeface="Verdana" panose="020B0604030504040204" pitchFamily="34" charset="0"/>
              </a:rPr>
              <a:t>and alternative interpretations </a:t>
            </a:r>
            <a:r>
              <a:rPr lang="en-GB" dirty="0" smtClean="0">
                <a:solidFill>
                  <a:prstClr val="black"/>
                </a:solidFill>
                <a:latin typeface="Verdana" panose="020B0604030504040204" pitchFamily="34" charset="0"/>
                <a:ea typeface="Verdana" panose="020B0604030504040204" pitchFamily="34" charset="0"/>
                <a:cs typeface="Verdana" panose="020B0604030504040204" pitchFamily="34" charset="0"/>
              </a:rPr>
              <a:t>to help build </a:t>
            </a:r>
            <a:r>
              <a:rPr lang="en-GB" dirty="0">
                <a:solidFill>
                  <a:prstClr val="black"/>
                </a:solidFill>
                <a:latin typeface="Verdana" panose="020B0604030504040204" pitchFamily="34" charset="0"/>
                <a:ea typeface="Verdana" panose="020B0604030504040204" pitchFamily="34" charset="0"/>
                <a:cs typeface="Verdana" panose="020B0604030504040204" pitchFamily="34" charset="0"/>
              </a:rPr>
              <a:t>the line of argument</a:t>
            </a:r>
            <a:r>
              <a:rPr lang="en-GB"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
            </a:r>
          </a:p>
          <a:p>
            <a:pPr lvl="0">
              <a:spcBef>
                <a:spcPct val="20000"/>
              </a:spcBef>
              <a:buClr>
                <a:srgbClr val="AA2B1E"/>
              </a:buClr>
              <a:buSzPct val="85000"/>
            </a:pPr>
            <a:r>
              <a:rPr lang="en-GB" dirty="0" smtClean="0">
                <a:solidFill>
                  <a:prstClr val="black"/>
                </a:solidFill>
                <a:latin typeface="Verdana" panose="020B0604030504040204" pitchFamily="34" charset="0"/>
                <a:ea typeface="Verdana" panose="020B0604030504040204" pitchFamily="34" charset="0"/>
                <a:cs typeface="Verdana" panose="020B0604030504040204" pitchFamily="34" charset="0"/>
              </a:rPr>
              <a:t>Up to </a:t>
            </a:r>
            <a:r>
              <a:rPr lang="en-GB"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2 marks </a:t>
            </a:r>
            <a:r>
              <a:rPr lang="en-GB" dirty="0" smtClean="0">
                <a:solidFill>
                  <a:prstClr val="black"/>
                </a:solidFill>
                <a:latin typeface="Verdana" panose="020B0604030504040204" pitchFamily="34" charset="0"/>
                <a:ea typeface="Verdana" panose="020B0604030504040204" pitchFamily="34" charset="0"/>
                <a:cs typeface="Verdana" panose="020B0604030504040204" pitchFamily="34" charset="0"/>
              </a:rPr>
              <a:t>for comments on individual factors</a:t>
            </a:r>
          </a:p>
          <a:p>
            <a:pPr lvl="0">
              <a:spcBef>
                <a:spcPct val="20000"/>
              </a:spcBef>
              <a:buClr>
                <a:srgbClr val="AA2B1E"/>
              </a:buClr>
              <a:buSzPct val="85000"/>
            </a:pPr>
            <a:r>
              <a:rPr lang="en-GB" dirty="0" smtClean="0">
                <a:solidFill>
                  <a:prstClr val="black"/>
                </a:solidFill>
                <a:latin typeface="Verdana" panose="020B0604030504040204" pitchFamily="34" charset="0"/>
                <a:ea typeface="Verdana" panose="020B0604030504040204" pitchFamily="34" charset="0"/>
                <a:cs typeface="Verdana" panose="020B0604030504040204" pitchFamily="34" charset="0"/>
              </a:rPr>
              <a:t>Up to </a:t>
            </a:r>
            <a:r>
              <a:rPr lang="en-GB"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3 or 4 marks </a:t>
            </a:r>
            <a:r>
              <a:rPr lang="en-GB" dirty="0" smtClean="0">
                <a:solidFill>
                  <a:prstClr val="black"/>
                </a:solidFill>
                <a:latin typeface="Verdana" panose="020B0604030504040204" pitchFamily="34" charset="0"/>
                <a:ea typeface="Verdana" panose="020B0604030504040204" pitchFamily="34" charset="0"/>
                <a:cs typeface="Verdana" panose="020B0604030504040204" pitchFamily="34" charset="0"/>
              </a:rPr>
              <a:t>if the judgements are linked to create a coherent line of argument.</a:t>
            </a:r>
            <a:endParaRPr lang="en-GB"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990586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404665"/>
            <a:ext cx="8208912" cy="7017306"/>
          </a:xfrm>
          <a:prstGeom prst="rect">
            <a:avLst/>
          </a:prstGeom>
          <a:noFill/>
        </p:spPr>
        <p:txBody>
          <a:bodyPr wrap="square" rtlCol="0">
            <a:spAutoFit/>
          </a:bodyPr>
          <a:lstStyle/>
          <a:p>
            <a:r>
              <a:rPr lang="en-GB" b="1" i="1" dirty="0" smtClean="0"/>
              <a:t>Examples of </a:t>
            </a:r>
            <a:r>
              <a:rPr lang="en-GB" b="1" i="1" u="sng" dirty="0" smtClean="0"/>
              <a:t>possible</a:t>
            </a:r>
            <a:r>
              <a:rPr lang="en-GB" b="1" i="1" dirty="0" smtClean="0"/>
              <a:t> ways to demonstrate evaluation</a:t>
            </a:r>
          </a:p>
          <a:p>
            <a:endParaRPr lang="en-GB" b="1" dirty="0" smtClean="0"/>
          </a:p>
          <a:p>
            <a:pPr lvl="0"/>
            <a:r>
              <a:rPr lang="en-GB" b="1" dirty="0">
                <a:solidFill>
                  <a:prstClr val="black"/>
                </a:solidFill>
              </a:rPr>
              <a:t>Counter arguments including possible alternative interpretations </a:t>
            </a:r>
            <a:endParaRPr lang="en-GB" dirty="0">
              <a:solidFill>
                <a:prstClr val="black"/>
              </a:solidFill>
            </a:endParaRPr>
          </a:p>
          <a:p>
            <a:pPr lvl="0"/>
            <a:endParaRPr lang="en-GB" dirty="0">
              <a:solidFill>
                <a:prstClr val="black"/>
              </a:solidFill>
            </a:endParaRPr>
          </a:p>
          <a:p>
            <a:pPr lvl="0"/>
            <a:r>
              <a:rPr lang="en-GB" dirty="0">
                <a:solidFill>
                  <a:prstClr val="black"/>
                </a:solidFill>
              </a:rPr>
              <a:t>While some historians argue that the government could not refuse to grant voting rights to women because they had contributed so much to the war effort, other historians believe the war may in fact have delayed the vote as women were already winning new rights before 1914.</a:t>
            </a:r>
          </a:p>
          <a:p>
            <a:pPr lvl="0"/>
            <a:endParaRPr lang="en-GB" dirty="0">
              <a:solidFill>
                <a:prstClr val="black"/>
              </a:solidFill>
            </a:endParaRPr>
          </a:p>
          <a:p>
            <a:pPr lvl="0"/>
            <a:r>
              <a:rPr lang="en-GB" b="1" dirty="0" smtClean="0">
                <a:solidFill>
                  <a:prstClr val="black"/>
                </a:solidFill>
              </a:rPr>
              <a:t>The </a:t>
            </a:r>
            <a:r>
              <a:rPr lang="en-GB" b="1" dirty="0">
                <a:solidFill>
                  <a:prstClr val="black"/>
                </a:solidFill>
              </a:rPr>
              <a:t>relative importance of factors</a:t>
            </a:r>
            <a:r>
              <a:rPr lang="en-GB" dirty="0">
                <a:solidFill>
                  <a:prstClr val="black"/>
                </a:solidFill>
              </a:rPr>
              <a:t>	</a:t>
            </a:r>
          </a:p>
          <a:p>
            <a:pPr lvl="0"/>
            <a:endParaRPr lang="en-GB" dirty="0">
              <a:solidFill>
                <a:prstClr val="black"/>
              </a:solidFill>
            </a:endParaRPr>
          </a:p>
          <a:p>
            <a:pPr lvl="0"/>
            <a:r>
              <a:rPr lang="en-GB" dirty="0">
                <a:solidFill>
                  <a:prstClr val="black"/>
                </a:solidFill>
              </a:rPr>
              <a:t>Due to the reports of Booth and Rowntree there was genuine recognition that social improvement was necessary. However, probably more significant was the need for a fit working class for economic and military reasons</a:t>
            </a:r>
            <a:r>
              <a:rPr lang="en-GB" dirty="0" smtClean="0">
                <a:solidFill>
                  <a:prstClr val="black"/>
                </a:solidFill>
              </a:rPr>
              <a:t>.</a:t>
            </a:r>
          </a:p>
          <a:p>
            <a:pPr lvl="0"/>
            <a:endParaRPr lang="en-GB" dirty="0">
              <a:solidFill>
                <a:prstClr val="black"/>
              </a:solidFill>
            </a:endParaRPr>
          </a:p>
          <a:p>
            <a:pPr lvl="0"/>
            <a:r>
              <a:rPr lang="en-GB" b="1" dirty="0">
                <a:solidFill>
                  <a:prstClr val="black"/>
                </a:solidFill>
              </a:rPr>
              <a:t>The importance of factors in relation to the context</a:t>
            </a:r>
            <a:endParaRPr lang="en-GB" dirty="0">
              <a:solidFill>
                <a:prstClr val="black"/>
              </a:solidFill>
            </a:endParaRPr>
          </a:p>
          <a:p>
            <a:pPr lvl="0"/>
            <a:endParaRPr lang="en-GB" dirty="0">
              <a:solidFill>
                <a:prstClr val="black"/>
              </a:solidFill>
            </a:endParaRPr>
          </a:p>
          <a:p>
            <a:pPr lvl="0"/>
            <a:r>
              <a:rPr lang="en-GB" dirty="0">
                <a:solidFill>
                  <a:prstClr val="black"/>
                </a:solidFill>
              </a:rPr>
              <a:t>Despite lacking experience of government and despite facing serious economic problems in the immediate post war years the Labour Government was successful in introducing a comprehensive system of social security.</a:t>
            </a:r>
          </a:p>
          <a:p>
            <a:pPr lvl="0"/>
            <a:endParaRPr lang="en-GB" dirty="0">
              <a:solidFill>
                <a:prstClr val="black"/>
              </a:solidFill>
            </a:endParaRPr>
          </a:p>
          <a:p>
            <a:endParaRPr lang="en-GB" dirty="0" smtClean="0">
              <a:solidFill>
                <a:prstClr val="black"/>
              </a:solidFill>
            </a:endParaRPr>
          </a:p>
          <a:p>
            <a:endParaRPr lang="en-GB" dirty="0"/>
          </a:p>
        </p:txBody>
      </p:sp>
    </p:spTree>
    <p:extLst>
      <p:ext uri="{BB962C8B-B14F-4D97-AF65-F5344CB8AC3E}">
        <p14:creationId xmlns:p14="http://schemas.microsoft.com/office/powerpoint/2010/main" val="32095698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000" dirty="0">
                <a:latin typeface="Verdana"/>
              </a:rPr>
              <a:t>“The Labour Government of 1945-51 met the needs of the people ‘from the cradle to the grave’” How valid is this view?</a:t>
            </a:r>
            <a:endParaRPr lang="en-GB" dirty="0"/>
          </a:p>
        </p:txBody>
      </p:sp>
      <p:sp>
        <p:nvSpPr>
          <p:cNvPr id="3" name="TextBox 2"/>
          <p:cNvSpPr txBox="1"/>
          <p:nvPr/>
        </p:nvSpPr>
        <p:spPr>
          <a:xfrm>
            <a:off x="1115616" y="2276872"/>
            <a:ext cx="6912768" cy="369332"/>
          </a:xfrm>
          <a:prstGeom prst="rect">
            <a:avLst/>
          </a:prstGeom>
          <a:noFill/>
        </p:spPr>
        <p:txBody>
          <a:bodyPr wrap="square" rtlCol="0">
            <a:spAutoFit/>
          </a:bodyPr>
          <a:lstStyle/>
          <a:p>
            <a:endParaRPr lang="en-GB" dirty="0"/>
          </a:p>
        </p:txBody>
      </p:sp>
      <p:sp>
        <p:nvSpPr>
          <p:cNvPr id="4" name="TextBox 3"/>
          <p:cNvSpPr txBox="1"/>
          <p:nvPr/>
        </p:nvSpPr>
        <p:spPr>
          <a:xfrm>
            <a:off x="1272022" y="2276872"/>
            <a:ext cx="6552728" cy="3970318"/>
          </a:xfrm>
          <a:prstGeom prst="rect">
            <a:avLst/>
          </a:prstGeom>
          <a:noFill/>
        </p:spPr>
        <p:txBody>
          <a:bodyPr wrap="square" rtlCol="0">
            <a:spAutoFit/>
          </a:bodyPr>
          <a:lstStyle/>
          <a:p>
            <a:pPr lvl="0" defTabSz="457200">
              <a:spcBef>
                <a:spcPct val="20000"/>
              </a:spcBef>
              <a:spcAft>
                <a:spcPts val="600"/>
              </a:spcAft>
              <a:buClr>
                <a:srgbClr val="C5E1FE"/>
              </a:buClr>
            </a:pPr>
            <a:r>
              <a:rPr lang="en-GB" dirty="0">
                <a:latin typeface="Verdana"/>
              </a:rPr>
              <a:t>In order to meet people’s health needs ‘from the cradle to the grave’, the Labour Government introduced the National Health Service which entitled everyone to prescriptions, glasses, dental care and access to a range of welfare services. </a:t>
            </a:r>
            <a:r>
              <a:rPr lang="en-GB" b="1" dirty="0">
                <a:latin typeface="Verdana"/>
              </a:rPr>
              <a:t>(knowledge used to support a factor) </a:t>
            </a:r>
            <a:r>
              <a:rPr lang="en-GB" dirty="0">
                <a:latin typeface="Verdana"/>
              </a:rPr>
              <a:t>However the historian </a:t>
            </a:r>
            <a:r>
              <a:rPr lang="en-GB" dirty="0" err="1">
                <a:latin typeface="Verdana"/>
              </a:rPr>
              <a:t>Correlli</a:t>
            </a:r>
            <a:r>
              <a:rPr lang="en-GB" dirty="0">
                <a:latin typeface="Verdana"/>
              </a:rPr>
              <a:t> Barnett has suggested that , despite its popularity, the NHS was not a success. Barnett believes that the huge cost of the NHS would have been better spent on modernising British industry. The wealth created could then have </a:t>
            </a:r>
            <a:r>
              <a:rPr lang="en-GB" dirty="0" smtClean="0">
                <a:latin typeface="Verdana"/>
              </a:rPr>
              <a:t>financed the NHS and paid </a:t>
            </a:r>
            <a:r>
              <a:rPr lang="en-GB" dirty="0">
                <a:latin typeface="Verdana"/>
              </a:rPr>
              <a:t>for even more welfare reforms. </a:t>
            </a:r>
            <a:r>
              <a:rPr lang="en-GB" b="1" dirty="0">
                <a:latin typeface="Verdana"/>
              </a:rPr>
              <a:t>(</a:t>
            </a:r>
            <a:r>
              <a:rPr lang="en-GB" b="1" dirty="0" smtClean="0">
                <a:latin typeface="Verdana"/>
              </a:rPr>
              <a:t>analysis– </a:t>
            </a:r>
            <a:r>
              <a:rPr lang="en-GB" b="1" i="1" dirty="0">
                <a:latin typeface="Verdana"/>
              </a:rPr>
              <a:t>example of </a:t>
            </a:r>
            <a:r>
              <a:rPr lang="en-GB" b="1" i="1" dirty="0" smtClean="0">
                <a:latin typeface="Verdana"/>
              </a:rPr>
              <a:t>different </a:t>
            </a:r>
            <a:r>
              <a:rPr lang="en-GB" b="1" i="1" dirty="0">
                <a:latin typeface="Verdana"/>
              </a:rPr>
              <a:t>interpretations of a factor </a:t>
            </a:r>
            <a:r>
              <a:rPr lang="en-GB" b="1" dirty="0">
                <a:latin typeface="Verdana"/>
              </a:rPr>
              <a:t>– Analysis </a:t>
            </a:r>
            <a:r>
              <a:rPr lang="en-GB" b="1" dirty="0" smtClean="0">
                <a:latin typeface="Verdana"/>
              </a:rPr>
              <a:t>(6))</a:t>
            </a:r>
            <a:endParaRPr lang="en-GB" b="1" dirty="0">
              <a:latin typeface="Verdana"/>
            </a:endParaRPr>
          </a:p>
        </p:txBody>
      </p:sp>
    </p:spTree>
    <p:extLst>
      <p:ext uri="{BB962C8B-B14F-4D97-AF65-F5344CB8AC3E}">
        <p14:creationId xmlns:p14="http://schemas.microsoft.com/office/powerpoint/2010/main" val="3806536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1340768"/>
            <a:ext cx="6840760" cy="3548664"/>
          </a:xfrm>
          <a:prstGeom prst="rect">
            <a:avLst/>
          </a:prstGeom>
          <a:noFill/>
        </p:spPr>
        <p:txBody>
          <a:bodyPr wrap="square" rtlCol="0">
            <a:spAutoFit/>
          </a:bodyPr>
          <a:lstStyle/>
          <a:p>
            <a:pPr lvl="0" defTabSz="457200">
              <a:spcBef>
                <a:spcPct val="20000"/>
              </a:spcBef>
              <a:spcAft>
                <a:spcPts val="600"/>
              </a:spcAft>
              <a:buClr>
                <a:srgbClr val="C5E1FE"/>
              </a:buClr>
            </a:pPr>
            <a:r>
              <a:rPr lang="en-GB" b="1" dirty="0">
                <a:latin typeface="Verdana"/>
              </a:rPr>
              <a:t>As a consequence </a:t>
            </a:r>
            <a:r>
              <a:rPr lang="en-GB" dirty="0">
                <a:latin typeface="Verdana"/>
              </a:rPr>
              <a:t>of the enormous expense of the NHS, there were less funds available to support the needs of people in other areas such as Housing. </a:t>
            </a:r>
            <a:r>
              <a:rPr lang="en-GB" b="1" dirty="0">
                <a:latin typeface="Verdana"/>
              </a:rPr>
              <a:t>(analysis of relationship between factors/link to the question – taking comment towards Analysis (6))</a:t>
            </a:r>
          </a:p>
          <a:p>
            <a:pPr lvl="0" defTabSz="457200">
              <a:spcBef>
                <a:spcPct val="20000"/>
              </a:spcBef>
              <a:spcAft>
                <a:spcPts val="600"/>
              </a:spcAft>
              <a:buClr>
                <a:srgbClr val="C5E1FE"/>
              </a:buClr>
            </a:pPr>
            <a:r>
              <a:rPr lang="en-GB" b="1" dirty="0">
                <a:latin typeface="Verdana"/>
              </a:rPr>
              <a:t>However, taking into account </a:t>
            </a:r>
            <a:r>
              <a:rPr lang="en-GB" dirty="0">
                <a:latin typeface="Verdana"/>
              </a:rPr>
              <a:t>the universal access and the comprehensive provisions and taking into account the post war hardships, in the area of health, the Labour Government did meet the needs of the people ‘from the cradle to the grave’. </a:t>
            </a:r>
            <a:r>
              <a:rPr lang="en-GB" b="1" dirty="0">
                <a:latin typeface="Verdana"/>
              </a:rPr>
              <a:t>(evaluation of an individual factor which recognises the question) </a:t>
            </a:r>
          </a:p>
        </p:txBody>
      </p:sp>
    </p:spTree>
    <p:extLst>
      <p:ext uri="{BB962C8B-B14F-4D97-AF65-F5344CB8AC3E}">
        <p14:creationId xmlns:p14="http://schemas.microsoft.com/office/powerpoint/2010/main" val="30671095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764704"/>
            <a:ext cx="7992888" cy="5016758"/>
          </a:xfrm>
          <a:prstGeom prst="rect">
            <a:avLst/>
          </a:prstGeom>
          <a:noFill/>
        </p:spPr>
        <p:txBody>
          <a:bodyPr wrap="square" rtlCol="0">
            <a:spAutoFit/>
          </a:bodyPr>
          <a:lstStyle/>
          <a:p>
            <a:pPr lvl="0" fontAlgn="base">
              <a:spcBef>
                <a:spcPts val="6200"/>
              </a:spcBef>
              <a:spcAft>
                <a:spcPct val="0"/>
              </a:spcAft>
              <a:defRPr/>
            </a:pPr>
            <a:r>
              <a:rPr lang="en-GB" altLang="en-US" sz="1600" dirty="0">
                <a:solidFill>
                  <a:srgbClr val="009900"/>
                </a:solidFill>
                <a:latin typeface="+mj-lt"/>
                <a:cs typeface="Times New Roman Bold" panose="02020803070505020304" pitchFamily="18" charset="0"/>
                <a:sym typeface="Times New Roman Bold" panose="02020803070505020304" pitchFamily="18" charset="0"/>
              </a:rPr>
              <a:t>Emmeline Pankhurst established the Suffragettes (WSPU), in 1903 with the motto ‘Deeds Not Words”.  The militant group were determined to gain media attention for their campaign, using methods such as chaining themselves to railings outside parliament and even arson attacks on houses that belonged to members of the government</a:t>
            </a:r>
            <a:r>
              <a:rPr lang="en-GB" altLang="en-US" sz="1600" dirty="0">
                <a:solidFill>
                  <a:srgbClr val="2B2922"/>
                </a:solidFill>
                <a:latin typeface="+mj-lt"/>
                <a:cs typeface="Times New Roman Bold" panose="02020803070505020304" pitchFamily="18" charset="0"/>
                <a:sym typeface="Times New Roman Bold" panose="02020803070505020304" pitchFamily="18" charset="0"/>
              </a:rPr>
              <a:t>. </a:t>
            </a:r>
            <a:r>
              <a:rPr lang="en-GB" altLang="en-US" sz="1600" dirty="0" smtClean="0">
                <a:solidFill>
                  <a:srgbClr val="FF0000"/>
                </a:solidFill>
                <a:latin typeface="+mj-lt"/>
                <a:cs typeface="Times New Roman Bold" panose="02020803070505020304" pitchFamily="18" charset="0"/>
                <a:sym typeface="Times New Roman Bold" panose="02020803070505020304" pitchFamily="18" charset="0"/>
              </a:rPr>
              <a:t>(Knowledge) </a:t>
            </a:r>
            <a:r>
              <a:rPr lang="en-GB" altLang="en-US" sz="1600" dirty="0" smtClean="0">
                <a:solidFill>
                  <a:srgbClr val="336699"/>
                </a:solidFill>
                <a:latin typeface="+mj-lt"/>
                <a:cs typeface="Times New Roman Bold" panose="02020803070505020304" pitchFamily="18" charset="0"/>
                <a:sym typeface="Times New Roman Bold" panose="02020803070505020304" pitchFamily="18" charset="0"/>
              </a:rPr>
              <a:t>This </a:t>
            </a:r>
            <a:r>
              <a:rPr lang="en-GB" altLang="en-US" sz="1600" dirty="0">
                <a:solidFill>
                  <a:srgbClr val="336699"/>
                </a:solidFill>
                <a:latin typeface="+mj-lt"/>
                <a:cs typeface="Times New Roman Bold" panose="02020803070505020304" pitchFamily="18" charset="0"/>
                <a:sym typeface="Times New Roman Bold" panose="02020803070505020304" pitchFamily="18" charset="0"/>
              </a:rPr>
              <a:t>was important because it gained publicity for the WSPU. Despite breaking the law, the newspapers took notice and the Suffragettes had achieved their first objective – publicity. </a:t>
            </a:r>
            <a:r>
              <a:rPr lang="en-GB" altLang="en-US" sz="1600" dirty="0">
                <a:solidFill>
                  <a:srgbClr val="FF0000"/>
                </a:solidFill>
                <a:latin typeface="+mj-lt"/>
                <a:cs typeface="Times New Roman Bold" panose="02020803070505020304" pitchFamily="18" charset="0"/>
                <a:sym typeface="Times New Roman Bold" panose="02020803070505020304" pitchFamily="18" charset="0"/>
              </a:rPr>
              <a:t>(</a:t>
            </a:r>
            <a:r>
              <a:rPr lang="en-GB" altLang="en-US" sz="1600" dirty="0" smtClean="0">
                <a:solidFill>
                  <a:srgbClr val="FF0000"/>
                </a:solidFill>
                <a:latin typeface="+mj-lt"/>
                <a:cs typeface="Times New Roman Bold" panose="02020803070505020304" pitchFamily="18" charset="0"/>
                <a:sym typeface="Times New Roman Bold" panose="02020803070505020304" pitchFamily="18" charset="0"/>
              </a:rPr>
              <a:t>analysis) </a:t>
            </a:r>
            <a:r>
              <a:rPr lang="en-GB" altLang="en-US" sz="1600" b="1" dirty="0" smtClean="0">
                <a:solidFill>
                  <a:srgbClr val="0033CC"/>
                </a:solidFill>
                <a:latin typeface="+mj-lt"/>
                <a:cs typeface="Times New Roman Bold" panose="02020803070505020304" pitchFamily="18" charset="0"/>
                <a:sym typeface="Times New Roman Bold" panose="02020803070505020304" pitchFamily="18" charset="0"/>
              </a:rPr>
              <a:t>Even </a:t>
            </a:r>
            <a:r>
              <a:rPr lang="en-GB" altLang="en-US" sz="1600" b="1" dirty="0">
                <a:solidFill>
                  <a:srgbClr val="0033CC"/>
                </a:solidFill>
                <a:latin typeface="+mj-lt"/>
                <a:cs typeface="Times New Roman Bold" panose="02020803070505020304" pitchFamily="18" charset="0"/>
                <a:sym typeface="Times New Roman Bold" panose="02020803070505020304" pitchFamily="18" charset="0"/>
              </a:rPr>
              <a:t>after being arrested Suffragettes would go on hunger strike in prison as a form of protest. However, the publicity was not always positive and it made it easier for women to be branded as unfit for the vote and therefore politicians used this argument as an example of why women could not be trusted with the vote before 1918. </a:t>
            </a:r>
            <a:r>
              <a:rPr lang="en-GB" altLang="en-US" sz="1600" dirty="0">
                <a:solidFill>
                  <a:srgbClr val="FF0000"/>
                </a:solidFill>
                <a:latin typeface="+mj-lt"/>
                <a:cs typeface="Times New Roman Bold" panose="02020803070505020304" pitchFamily="18" charset="0"/>
                <a:sym typeface="Times New Roman Bold" panose="02020803070505020304" pitchFamily="18" charset="0"/>
              </a:rPr>
              <a:t>(analysis </a:t>
            </a:r>
            <a:r>
              <a:rPr lang="en-GB" altLang="en-US" sz="1600" dirty="0" smtClean="0">
                <a:solidFill>
                  <a:srgbClr val="FF0000"/>
                </a:solidFill>
                <a:latin typeface="+mj-lt"/>
                <a:cs typeface="Times New Roman Bold" panose="02020803070505020304" pitchFamily="18" charset="0"/>
                <a:sym typeface="Times New Roman Bold" panose="02020803070505020304" pitchFamily="18" charset="0"/>
              </a:rPr>
              <a:t>+)</a:t>
            </a:r>
            <a:r>
              <a:rPr lang="en-GB" altLang="en-US" sz="1600" dirty="0" smtClean="0">
                <a:solidFill>
                  <a:srgbClr val="CC00CC"/>
                </a:solidFill>
                <a:latin typeface="+mj-lt"/>
                <a:cs typeface="Times New Roman Bold" panose="02020803070505020304" pitchFamily="18" charset="0"/>
                <a:sym typeface="Times New Roman Bold" panose="02020803070505020304" pitchFamily="18" charset="0"/>
              </a:rPr>
              <a:t>Historical </a:t>
            </a:r>
            <a:r>
              <a:rPr lang="en-GB" altLang="en-US" sz="1600" dirty="0">
                <a:solidFill>
                  <a:srgbClr val="CC00CC"/>
                </a:solidFill>
                <a:latin typeface="+mj-lt"/>
                <a:cs typeface="Times New Roman Bold" panose="02020803070505020304" pitchFamily="18" charset="0"/>
                <a:sym typeface="Times New Roman Bold" panose="02020803070505020304" pitchFamily="18" charset="0"/>
              </a:rPr>
              <a:t>opinion suggests that the Suffragette cause pushed the Liberal Government, at the time, to discuss women's right to vote and without them it would not have been considered.  Therefore it is clear the Suffragettes were very important in encouraging the right to vote. Although it should be remembered they did little to change Government opinion. Despite the fact the different suffrage organisations (WSPU/NUWSS) were looking to gain the same end result; votes for women, their differing methods and motives diluted their impact on gaining the vote. </a:t>
            </a:r>
            <a:r>
              <a:rPr lang="en-GB" altLang="en-US" sz="1600" dirty="0">
                <a:solidFill>
                  <a:srgbClr val="FF0000"/>
                </a:solidFill>
                <a:latin typeface="+mj-lt"/>
                <a:cs typeface="Times New Roman Bold" panose="02020803070505020304" pitchFamily="18" charset="0"/>
                <a:sym typeface="Times New Roman Bold" panose="02020803070505020304" pitchFamily="18" charset="0"/>
              </a:rPr>
              <a:t>(evaluation)</a:t>
            </a:r>
            <a:endParaRPr lang="en-GB" sz="1600" dirty="0">
              <a:latin typeface="+mj-lt"/>
            </a:endParaRPr>
          </a:p>
        </p:txBody>
      </p:sp>
    </p:spTree>
    <p:extLst>
      <p:ext uri="{BB962C8B-B14F-4D97-AF65-F5344CB8AC3E}">
        <p14:creationId xmlns:p14="http://schemas.microsoft.com/office/powerpoint/2010/main" val="332751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548680"/>
            <a:ext cx="8136904" cy="57606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180340" fontAlgn="base">
              <a:spcAft>
                <a:spcPts val="0"/>
              </a:spcAft>
            </a:pPr>
            <a:r>
              <a:rPr lang="en-GB" sz="1600" b="1" dirty="0">
                <a:latin typeface="Times New Roman"/>
                <a:ea typeface="Calibri"/>
                <a:cs typeface="Times New Roman"/>
              </a:rPr>
              <a:t>Take one aspect of the issue.</a:t>
            </a:r>
            <a:endParaRPr lang="en-GB" sz="1600" dirty="0">
              <a:latin typeface="Calibri"/>
              <a:ea typeface="Calibri"/>
              <a:cs typeface="Times New Roman"/>
            </a:endParaRPr>
          </a:p>
          <a:p>
            <a:pPr marL="342900" lvl="0" indent="-342900" fontAlgn="base">
              <a:spcAft>
                <a:spcPts val="0"/>
              </a:spcAft>
              <a:buFont typeface="Symbol"/>
              <a:buChar char=""/>
            </a:pPr>
            <a:r>
              <a:rPr lang="en-GB" sz="1600" dirty="0">
                <a:latin typeface="Times New Roman"/>
                <a:ea typeface="Calibri"/>
                <a:cs typeface="Times New Roman"/>
              </a:rPr>
              <a:t>Explain why this was an important aspect of the issue. </a:t>
            </a:r>
            <a:endParaRPr lang="en-GB" sz="1600" dirty="0">
              <a:latin typeface="Calibri"/>
              <a:ea typeface="Calibri"/>
              <a:cs typeface="Times New Roman"/>
            </a:endParaRPr>
          </a:p>
          <a:p>
            <a:pPr marL="342900" lvl="0" indent="-342900" fontAlgn="base">
              <a:spcAft>
                <a:spcPts val="0"/>
              </a:spcAft>
              <a:buFont typeface="Symbol"/>
              <a:buChar char=""/>
            </a:pPr>
            <a:r>
              <a:rPr lang="en-GB" sz="1600" dirty="0">
                <a:latin typeface="Times New Roman"/>
                <a:ea typeface="Calibri"/>
                <a:cs typeface="Times New Roman"/>
              </a:rPr>
              <a:t>What evidence do you have that this was an important aspect? </a:t>
            </a:r>
            <a:endParaRPr lang="en-GB" sz="1600" dirty="0">
              <a:latin typeface="Calibri"/>
              <a:ea typeface="Calibri"/>
              <a:cs typeface="Times New Roman"/>
            </a:endParaRPr>
          </a:p>
          <a:p>
            <a:pPr marL="342900" lvl="0" indent="-342900" fontAlgn="base">
              <a:spcAft>
                <a:spcPts val="0"/>
              </a:spcAft>
              <a:buFont typeface="Symbol"/>
              <a:buChar char=""/>
            </a:pPr>
            <a:r>
              <a:rPr lang="en-GB" sz="1600" dirty="0" smtClean="0">
                <a:latin typeface="Times New Roman"/>
                <a:ea typeface="Calibri"/>
                <a:cs typeface="Times New Roman"/>
              </a:rPr>
              <a:t>Why </a:t>
            </a:r>
            <a:r>
              <a:rPr lang="en-GB" sz="1600" dirty="0">
                <a:latin typeface="Times New Roman"/>
                <a:ea typeface="Calibri"/>
                <a:cs typeface="Times New Roman"/>
              </a:rPr>
              <a:t>might some people think this was not such an important aspect? </a:t>
            </a:r>
            <a:endParaRPr lang="en-GB" sz="1600" dirty="0">
              <a:latin typeface="Calibri"/>
              <a:ea typeface="Calibri"/>
              <a:cs typeface="Times New Roman"/>
            </a:endParaRPr>
          </a:p>
          <a:p>
            <a:pPr marL="342900" lvl="0" indent="-342900" fontAlgn="base">
              <a:spcAft>
                <a:spcPts val="0"/>
              </a:spcAft>
              <a:buFont typeface="Symbol"/>
              <a:buChar char=""/>
            </a:pPr>
            <a:r>
              <a:rPr lang="en-GB" sz="1600" dirty="0">
                <a:latin typeface="Times New Roman"/>
                <a:ea typeface="Calibri"/>
                <a:cs typeface="Times New Roman"/>
              </a:rPr>
              <a:t>How strongly does the evidence support this aspect as being important? </a:t>
            </a:r>
            <a:endParaRPr lang="en-GB" sz="1600" dirty="0">
              <a:latin typeface="Calibri"/>
              <a:ea typeface="Calibri"/>
              <a:cs typeface="Times New Roman"/>
            </a:endParaRPr>
          </a:p>
          <a:p>
            <a:pPr marL="342900" lvl="0" indent="-342900" fontAlgn="base">
              <a:spcAft>
                <a:spcPts val="0"/>
              </a:spcAft>
              <a:buFont typeface="Symbol"/>
              <a:buChar char=""/>
            </a:pPr>
            <a:r>
              <a:rPr lang="en-GB" sz="1600" dirty="0">
                <a:latin typeface="Times New Roman"/>
                <a:ea typeface="Calibri"/>
                <a:cs typeface="Times New Roman"/>
              </a:rPr>
              <a:t>How convincing do you think the argument is for this aspect as being important? </a:t>
            </a:r>
            <a:endParaRPr lang="en-GB" sz="1600" dirty="0">
              <a:latin typeface="Calibri"/>
              <a:ea typeface="Calibri"/>
              <a:cs typeface="Times New Roman"/>
            </a:endParaRPr>
          </a:p>
          <a:p>
            <a:pPr>
              <a:spcAft>
                <a:spcPts val="0"/>
              </a:spcAft>
            </a:pPr>
            <a:r>
              <a:rPr lang="en-GB" sz="1600" b="1" i="1" dirty="0">
                <a:latin typeface="Times New Roman"/>
                <a:ea typeface="Times New Roman"/>
              </a:rPr>
              <a:t> </a:t>
            </a:r>
            <a:endParaRPr lang="en-GB" sz="1600" dirty="0">
              <a:latin typeface="Times New Roman"/>
              <a:ea typeface="Times New Roman"/>
            </a:endParaRPr>
          </a:p>
          <a:p>
            <a:pPr marL="180340" fontAlgn="base">
              <a:spcAft>
                <a:spcPts val="0"/>
              </a:spcAft>
            </a:pPr>
            <a:r>
              <a:rPr lang="en-GB" sz="1600" b="1" dirty="0">
                <a:latin typeface="Times New Roman"/>
                <a:ea typeface="Calibri"/>
                <a:cs typeface="Times New Roman"/>
              </a:rPr>
              <a:t>Now take the other aspects of the issue in turn.</a:t>
            </a:r>
            <a:endParaRPr lang="en-GB" sz="1600" dirty="0">
              <a:latin typeface="Calibri"/>
              <a:ea typeface="Calibri"/>
              <a:cs typeface="Times New Roman"/>
            </a:endParaRPr>
          </a:p>
          <a:p>
            <a:pPr marL="342900" lvl="0" indent="-342900" fontAlgn="base">
              <a:spcAft>
                <a:spcPts val="0"/>
              </a:spcAft>
              <a:buFont typeface="Symbol"/>
              <a:buChar char=""/>
            </a:pPr>
            <a:r>
              <a:rPr lang="en-GB" sz="1600" dirty="0">
                <a:latin typeface="Times New Roman"/>
                <a:ea typeface="Calibri"/>
                <a:cs typeface="Times New Roman"/>
              </a:rPr>
              <a:t>Explain why each was an important an important aspect of the issue. </a:t>
            </a:r>
            <a:endParaRPr lang="en-GB" sz="1600" dirty="0">
              <a:latin typeface="Calibri"/>
              <a:ea typeface="Calibri"/>
              <a:cs typeface="Times New Roman"/>
            </a:endParaRPr>
          </a:p>
          <a:p>
            <a:pPr marL="342900" lvl="0" indent="-342900" fontAlgn="base">
              <a:spcAft>
                <a:spcPts val="0"/>
              </a:spcAft>
              <a:buFont typeface="Symbol"/>
              <a:buChar char=""/>
            </a:pPr>
            <a:r>
              <a:rPr lang="en-GB" sz="1600" dirty="0">
                <a:latin typeface="Times New Roman"/>
                <a:ea typeface="Calibri"/>
                <a:cs typeface="Times New Roman"/>
              </a:rPr>
              <a:t>What evidence do you have that each was an important aspect? </a:t>
            </a:r>
            <a:endParaRPr lang="en-GB" sz="1600" dirty="0">
              <a:latin typeface="Calibri"/>
              <a:ea typeface="Calibri"/>
              <a:cs typeface="Times New Roman"/>
            </a:endParaRPr>
          </a:p>
          <a:p>
            <a:pPr marL="342900" lvl="0" indent="-342900" fontAlgn="base">
              <a:spcAft>
                <a:spcPts val="0"/>
              </a:spcAft>
              <a:buFont typeface="Symbol"/>
              <a:buChar char=""/>
            </a:pPr>
            <a:r>
              <a:rPr lang="en-GB" sz="1600" dirty="0" smtClean="0">
                <a:latin typeface="Times New Roman"/>
                <a:ea typeface="Calibri"/>
                <a:cs typeface="Times New Roman"/>
              </a:rPr>
              <a:t>Why </a:t>
            </a:r>
            <a:r>
              <a:rPr lang="en-GB" sz="1600" dirty="0">
                <a:latin typeface="Times New Roman"/>
                <a:ea typeface="Calibri"/>
                <a:cs typeface="Times New Roman"/>
              </a:rPr>
              <a:t>might some people think each was not such an important aspect? </a:t>
            </a:r>
            <a:endParaRPr lang="en-GB" sz="1600" dirty="0">
              <a:latin typeface="Calibri"/>
              <a:ea typeface="Calibri"/>
              <a:cs typeface="Times New Roman"/>
            </a:endParaRPr>
          </a:p>
          <a:p>
            <a:pPr marL="342900" lvl="0" indent="-342900" fontAlgn="base">
              <a:spcAft>
                <a:spcPts val="0"/>
              </a:spcAft>
              <a:buFont typeface="Symbol"/>
              <a:buChar char=""/>
            </a:pPr>
            <a:r>
              <a:rPr lang="en-GB" sz="1600" dirty="0">
                <a:latin typeface="Times New Roman"/>
                <a:ea typeface="Calibri"/>
                <a:cs typeface="Times New Roman"/>
              </a:rPr>
              <a:t>How strongly does the evidence support each aspect as being important? </a:t>
            </a:r>
            <a:endParaRPr lang="en-GB" sz="1600" dirty="0">
              <a:latin typeface="Calibri"/>
              <a:ea typeface="Calibri"/>
              <a:cs typeface="Times New Roman"/>
            </a:endParaRPr>
          </a:p>
          <a:p>
            <a:pPr marL="342900" lvl="0" indent="-342900" fontAlgn="base">
              <a:spcAft>
                <a:spcPts val="0"/>
              </a:spcAft>
              <a:buFont typeface="Symbol"/>
              <a:buChar char=""/>
            </a:pPr>
            <a:r>
              <a:rPr lang="en-GB" sz="1600" dirty="0">
                <a:latin typeface="Times New Roman"/>
                <a:ea typeface="Calibri"/>
                <a:cs typeface="Times New Roman"/>
              </a:rPr>
              <a:t>How convincing do you think the argument is for each aspect as being important? </a:t>
            </a:r>
            <a:endParaRPr lang="en-GB" sz="1600" dirty="0">
              <a:latin typeface="Calibri"/>
              <a:ea typeface="Calibri"/>
              <a:cs typeface="Times New Roman"/>
            </a:endParaRPr>
          </a:p>
          <a:p>
            <a:pPr>
              <a:spcAft>
                <a:spcPts val="0"/>
              </a:spcAft>
            </a:pPr>
            <a:r>
              <a:rPr lang="en-GB" sz="1600" b="1" i="1" dirty="0">
                <a:latin typeface="Times New Roman"/>
                <a:ea typeface="Times New Roman"/>
              </a:rPr>
              <a:t> </a:t>
            </a:r>
            <a:endParaRPr lang="en-GB" sz="1600" dirty="0">
              <a:latin typeface="Times New Roman"/>
              <a:ea typeface="Times New Roman"/>
            </a:endParaRPr>
          </a:p>
          <a:p>
            <a:pPr marL="180340" fontAlgn="base">
              <a:spcAft>
                <a:spcPts val="0"/>
              </a:spcAft>
            </a:pPr>
            <a:r>
              <a:rPr lang="en-GB" sz="1600" b="1" dirty="0">
                <a:latin typeface="Times New Roman"/>
                <a:ea typeface="Calibri"/>
                <a:cs typeface="Times New Roman"/>
              </a:rPr>
              <a:t>How do these different aspects relate to each other? </a:t>
            </a:r>
            <a:endParaRPr lang="en-GB" sz="1600" dirty="0">
              <a:latin typeface="Calibri"/>
              <a:ea typeface="Calibri"/>
              <a:cs typeface="Times New Roman"/>
            </a:endParaRPr>
          </a:p>
          <a:p>
            <a:pPr marL="180340" fontAlgn="base">
              <a:spcAft>
                <a:spcPts val="0"/>
              </a:spcAft>
            </a:pPr>
            <a:r>
              <a:rPr lang="en-GB" sz="1600" dirty="0">
                <a:latin typeface="Times New Roman"/>
                <a:ea typeface="Calibri"/>
                <a:cs typeface="Times New Roman"/>
              </a:rPr>
              <a:t>Think about:</a:t>
            </a:r>
            <a:endParaRPr lang="en-GB" sz="1600" dirty="0">
              <a:latin typeface="Calibri"/>
              <a:ea typeface="Calibri"/>
              <a:cs typeface="Times New Roman"/>
            </a:endParaRPr>
          </a:p>
          <a:p>
            <a:pPr marL="342900" lvl="0" indent="-342900" fontAlgn="base">
              <a:spcAft>
                <a:spcPts val="0"/>
              </a:spcAft>
              <a:buFont typeface="Symbol"/>
              <a:buChar char=""/>
            </a:pPr>
            <a:r>
              <a:rPr lang="en-GB" sz="1600" dirty="0">
                <a:latin typeface="Times New Roman"/>
                <a:ea typeface="Calibri"/>
                <a:cs typeface="Times New Roman"/>
              </a:rPr>
              <a:t>Linking aspects – does one aspect arise because of another role? Does one aspect influence another?</a:t>
            </a:r>
            <a:endParaRPr lang="en-GB" sz="1600" dirty="0">
              <a:latin typeface="Calibri"/>
              <a:ea typeface="Calibri"/>
              <a:cs typeface="Times New Roman"/>
            </a:endParaRPr>
          </a:p>
          <a:p>
            <a:pPr marL="342900" lvl="0" indent="-342900" fontAlgn="base">
              <a:spcAft>
                <a:spcPts val="0"/>
              </a:spcAft>
              <a:buFont typeface="Symbol"/>
              <a:buChar char=""/>
            </a:pPr>
            <a:r>
              <a:rPr lang="en-GB" sz="1600" dirty="0">
                <a:latin typeface="Times New Roman"/>
                <a:ea typeface="Calibri"/>
                <a:cs typeface="Times New Roman"/>
              </a:rPr>
              <a:t>Did one aspect of the issue cause problems in a different aspect?</a:t>
            </a:r>
            <a:endParaRPr lang="en-GB" sz="1600" dirty="0">
              <a:latin typeface="Calibri"/>
              <a:ea typeface="Calibri"/>
              <a:cs typeface="Times New Roman"/>
            </a:endParaRPr>
          </a:p>
          <a:p>
            <a:pPr marL="342900" lvl="0" indent="-342900" fontAlgn="base">
              <a:spcAft>
                <a:spcPts val="0"/>
              </a:spcAft>
              <a:buFont typeface="Symbol"/>
              <a:buChar char=""/>
            </a:pPr>
            <a:r>
              <a:rPr lang="en-GB" sz="1600" dirty="0">
                <a:latin typeface="Times New Roman"/>
                <a:ea typeface="Calibri"/>
                <a:cs typeface="Times New Roman"/>
              </a:rPr>
              <a:t>How have different people interpreted these aspects?</a:t>
            </a:r>
            <a:endParaRPr lang="en-GB" sz="1600" dirty="0">
              <a:latin typeface="Calibri"/>
              <a:ea typeface="Calibri"/>
              <a:cs typeface="Times New Roman"/>
            </a:endParaRPr>
          </a:p>
          <a:p>
            <a:pPr marL="342900" lvl="0" indent="-342900" fontAlgn="base">
              <a:spcAft>
                <a:spcPts val="0"/>
              </a:spcAft>
              <a:buFont typeface="Symbol"/>
              <a:buChar char=""/>
            </a:pPr>
            <a:r>
              <a:rPr lang="en-GB" sz="1600" dirty="0">
                <a:latin typeface="Times New Roman"/>
                <a:ea typeface="Calibri"/>
                <a:cs typeface="Times New Roman"/>
              </a:rPr>
              <a:t>What order of importance would you place these aspects in? </a:t>
            </a:r>
            <a:endParaRPr lang="en-GB" sz="1600" dirty="0">
              <a:latin typeface="Calibri"/>
              <a:ea typeface="Calibri"/>
              <a:cs typeface="Times New Roman"/>
            </a:endParaRPr>
          </a:p>
          <a:p>
            <a:pPr marL="342900" lvl="0" indent="-342900" fontAlgn="base">
              <a:spcAft>
                <a:spcPts val="0"/>
              </a:spcAft>
              <a:buFont typeface="Symbol"/>
              <a:buChar char=""/>
            </a:pPr>
            <a:r>
              <a:rPr lang="en-GB" sz="1600" dirty="0">
                <a:latin typeface="Times New Roman"/>
                <a:ea typeface="Calibri"/>
                <a:cs typeface="Times New Roman"/>
              </a:rPr>
              <a:t>Why do they think you should be in this order?</a:t>
            </a:r>
            <a:endParaRPr lang="en-GB" sz="1600" dirty="0">
              <a:effectLst/>
              <a:latin typeface="Calibri"/>
              <a:ea typeface="Calibri"/>
              <a:cs typeface="Times New Roman"/>
            </a:endParaRPr>
          </a:p>
        </p:txBody>
      </p:sp>
    </p:spTree>
    <p:extLst>
      <p:ext uri="{BB962C8B-B14F-4D97-AF65-F5344CB8AC3E}">
        <p14:creationId xmlns:p14="http://schemas.microsoft.com/office/powerpoint/2010/main" val="7732135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852936"/>
            <a:ext cx="6637468" cy="1362075"/>
          </a:xfrm>
        </p:spPr>
        <p:txBody>
          <a:bodyPr>
            <a:normAutofit fontScale="90000"/>
          </a:bodyPr>
          <a:lstStyle/>
          <a:p>
            <a:r>
              <a:rPr lang="en-GB" dirty="0">
                <a:solidFill>
                  <a:srgbClr val="DE379E"/>
                </a:solidFill>
                <a:latin typeface="Arial"/>
                <a:ea typeface="Times New Roman"/>
              </a:rPr>
              <a:t>A guide to </a:t>
            </a:r>
            <a:r>
              <a:rPr lang="en-GB" dirty="0" smtClean="0">
                <a:solidFill>
                  <a:srgbClr val="DE379E"/>
                </a:solidFill>
                <a:latin typeface="Arial"/>
                <a:ea typeface="Times New Roman"/>
              </a:rPr>
              <a:t>thinking through the issues in Higher History</a:t>
            </a:r>
            <a:br>
              <a:rPr lang="en-GB" dirty="0" smtClean="0">
                <a:solidFill>
                  <a:srgbClr val="DE379E"/>
                </a:solidFill>
                <a:latin typeface="Arial"/>
                <a:ea typeface="Times New Roman"/>
              </a:rPr>
            </a:br>
            <a:r>
              <a:rPr lang="en-GB" sz="2000" dirty="0">
                <a:solidFill>
                  <a:srgbClr val="DE379E"/>
                </a:solidFill>
                <a:latin typeface="Arial"/>
                <a:ea typeface="Times New Roman"/>
              </a:rPr>
              <a:t>Historical Studies: </a:t>
            </a:r>
            <a:r>
              <a:rPr lang="en-GB" sz="2000" dirty="0" smtClean="0">
                <a:solidFill>
                  <a:srgbClr val="DE379E"/>
                </a:solidFill>
                <a:latin typeface="Arial"/>
                <a:ea typeface="Times New Roman"/>
              </a:rPr>
              <a:t>British</a:t>
            </a:r>
            <a:r>
              <a:rPr lang="en-GB" sz="2000" dirty="0">
                <a:latin typeface="Times New Roman"/>
                <a:ea typeface="Times New Roman"/>
              </a:rPr>
              <a:t/>
            </a:r>
            <a:br>
              <a:rPr lang="en-GB" sz="2000" dirty="0">
                <a:latin typeface="Times New Roman"/>
                <a:ea typeface="Times New Roman"/>
              </a:rPr>
            </a:br>
            <a:r>
              <a:rPr lang="en-GB" sz="2000" dirty="0">
                <a:solidFill>
                  <a:srgbClr val="DE379E"/>
                </a:solidFill>
                <a:latin typeface="Arial"/>
                <a:ea typeface="Times New Roman"/>
              </a:rPr>
              <a:t>Historical Studies: European and World</a:t>
            </a:r>
            <a:r>
              <a:rPr lang="en-GB" sz="2000" dirty="0">
                <a:latin typeface="Times New Roman"/>
                <a:ea typeface="Times New Roman"/>
              </a:rPr>
              <a:t/>
            </a:r>
            <a:br>
              <a:rPr lang="en-GB" sz="2000" dirty="0">
                <a:latin typeface="Times New Roman"/>
                <a:ea typeface="Times New Roman"/>
              </a:rPr>
            </a:br>
            <a:endParaRPr lang="en-GB" sz="2000" dirty="0">
              <a:effectLst/>
              <a:latin typeface="Times New Roman"/>
              <a:ea typeface="Times New Roman"/>
            </a:endParaRPr>
          </a:p>
        </p:txBody>
      </p:sp>
      <p:sp>
        <p:nvSpPr>
          <p:cNvPr id="3" name="Text Placeholder 2"/>
          <p:cNvSpPr>
            <a:spLocks noGrp="1"/>
          </p:cNvSpPr>
          <p:nvPr>
            <p:ph type="body" idx="1"/>
          </p:nvPr>
        </p:nvSpPr>
        <p:spPr/>
        <p:txBody>
          <a:bodyPr>
            <a:normAutofit fontScale="92500" lnSpcReduction="20000"/>
          </a:bodyPr>
          <a:lstStyle/>
          <a:p>
            <a:pPr>
              <a:lnSpc>
                <a:spcPct val="115000"/>
              </a:lnSpc>
              <a:spcAft>
                <a:spcPts val="0"/>
              </a:spcAft>
            </a:pPr>
            <a:r>
              <a:rPr lang="en-GB" dirty="0">
                <a:solidFill>
                  <a:srgbClr val="1F497D"/>
                </a:solidFill>
                <a:latin typeface="Times New Roman"/>
                <a:ea typeface="Times New Roman"/>
                <a:cs typeface="Times New Roman"/>
              </a:rPr>
              <a:t> </a:t>
            </a:r>
            <a:endParaRPr lang="en-GB" dirty="0">
              <a:latin typeface="Calibri"/>
              <a:ea typeface="Calibri"/>
              <a:cs typeface="Times New Roman"/>
            </a:endParaRPr>
          </a:p>
          <a:p>
            <a:pPr>
              <a:lnSpc>
                <a:spcPct val="115000"/>
              </a:lnSpc>
              <a:spcAft>
                <a:spcPts val="0"/>
              </a:spcAft>
            </a:pPr>
            <a:r>
              <a:rPr lang="en-GB" u="sng" dirty="0">
                <a:solidFill>
                  <a:srgbClr val="0563C1"/>
                </a:solidFill>
                <a:latin typeface="Times New Roman"/>
                <a:ea typeface="Times New Roman"/>
                <a:cs typeface="Times New Roman"/>
                <a:hlinkClick r:id="rId2"/>
              </a:rPr>
              <a:t>http://www.educationscotland.gov.uk/nqcoursematerials/subjects/h/nqresource_tcm4827860.asp</a:t>
            </a:r>
            <a:endParaRPr lang="en-GB" dirty="0">
              <a:latin typeface="Calibri"/>
              <a:ea typeface="Calibri"/>
              <a:cs typeface="Times New Roman"/>
            </a:endParaRPr>
          </a:p>
          <a:p>
            <a:pPr>
              <a:lnSpc>
                <a:spcPct val="115000"/>
              </a:lnSpc>
              <a:spcAft>
                <a:spcPts val="1000"/>
              </a:spcAft>
            </a:pPr>
            <a:r>
              <a:rPr lang="en-US" dirty="0">
                <a:latin typeface="Calibri"/>
                <a:ea typeface="Calibri"/>
                <a:cs typeface="Times New Roman"/>
              </a:rPr>
              <a:t> </a:t>
            </a:r>
            <a:endParaRPr lang="en-GB" dirty="0">
              <a:latin typeface="Calibri"/>
              <a:ea typeface="Calibri"/>
              <a:cs typeface="Times New Roman"/>
            </a:endParaRPr>
          </a:p>
          <a:p>
            <a:endParaRPr lang="en-GB" dirty="0"/>
          </a:p>
        </p:txBody>
      </p:sp>
    </p:spTree>
    <p:extLst>
      <p:ext uri="{BB962C8B-B14F-4D97-AF65-F5344CB8AC3E}">
        <p14:creationId xmlns:p14="http://schemas.microsoft.com/office/powerpoint/2010/main" val="5109197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24999816"/>
              </p:ext>
            </p:extLst>
          </p:nvPr>
        </p:nvGraphicFramePr>
        <p:xfrm>
          <a:off x="1187624" y="692696"/>
          <a:ext cx="6696744" cy="5649717"/>
        </p:xfrm>
        <a:graphic>
          <a:graphicData uri="http://schemas.openxmlformats.org/drawingml/2006/table">
            <a:tbl>
              <a:tblPr firstRow="1" firstCol="1" bandRow="1"/>
              <a:tblGrid>
                <a:gridCol w="1857204"/>
                <a:gridCol w="722423"/>
                <a:gridCol w="4117117"/>
              </a:tblGrid>
              <a:tr h="0">
                <a:tc>
                  <a:txBody>
                    <a:bodyPr/>
                    <a:lstStyle>
                      <a:lvl1pPr marL="0" algn="l" rtl="0" eaLnBrk="1" latinLnBrk="0" hangingPunct="1">
                        <a:defRPr kumimoji="0" kern="1200">
                          <a:solidFill>
                            <a:schemeClr val="tx1"/>
                          </a:solidFill>
                          <a:latin typeface="Franklin Gothic Book"/>
                        </a:defRPr>
                      </a:lvl1pPr>
                      <a:lvl2pPr marL="457200" algn="l" rtl="0" eaLnBrk="1" latinLnBrk="0" hangingPunct="1">
                        <a:defRPr kumimoji="0" kern="1200">
                          <a:solidFill>
                            <a:schemeClr val="tx1"/>
                          </a:solidFill>
                          <a:latin typeface="Franklin Gothic Book"/>
                        </a:defRPr>
                      </a:lvl2pPr>
                      <a:lvl3pPr marL="914400" algn="l" rtl="0" eaLnBrk="1" latinLnBrk="0" hangingPunct="1">
                        <a:defRPr kumimoji="0" kern="1200">
                          <a:solidFill>
                            <a:schemeClr val="tx1"/>
                          </a:solidFill>
                          <a:latin typeface="Franklin Gothic Book"/>
                        </a:defRPr>
                      </a:lvl3pPr>
                      <a:lvl4pPr marL="1371600" algn="l" rtl="0" eaLnBrk="1" latinLnBrk="0" hangingPunct="1">
                        <a:defRPr kumimoji="0" kern="1200">
                          <a:solidFill>
                            <a:schemeClr val="tx1"/>
                          </a:solidFill>
                          <a:latin typeface="Franklin Gothic Book"/>
                        </a:defRPr>
                      </a:lvl4pPr>
                      <a:lvl5pPr marL="1828800" algn="l" rtl="0" eaLnBrk="1" latinLnBrk="0" hangingPunct="1">
                        <a:defRPr kumimoji="0" kern="1200">
                          <a:solidFill>
                            <a:schemeClr val="tx1"/>
                          </a:solidFill>
                          <a:latin typeface="Franklin Gothic Book"/>
                        </a:defRPr>
                      </a:lvl5pPr>
                      <a:lvl6pPr marL="2286000" algn="l" rtl="0" eaLnBrk="1" latinLnBrk="0" hangingPunct="1">
                        <a:defRPr kumimoji="0" kern="1200">
                          <a:solidFill>
                            <a:schemeClr val="tx1"/>
                          </a:solidFill>
                          <a:latin typeface="Franklin Gothic Book"/>
                        </a:defRPr>
                      </a:lvl6pPr>
                      <a:lvl7pPr marL="2743200" algn="l" rtl="0" eaLnBrk="1" latinLnBrk="0" hangingPunct="1">
                        <a:defRPr kumimoji="0" kern="1200">
                          <a:solidFill>
                            <a:schemeClr val="tx1"/>
                          </a:solidFill>
                          <a:latin typeface="Franklin Gothic Book"/>
                        </a:defRPr>
                      </a:lvl7pPr>
                      <a:lvl8pPr marL="3200400" algn="l" rtl="0" eaLnBrk="1" latinLnBrk="0" hangingPunct="1">
                        <a:defRPr kumimoji="0" kern="1200">
                          <a:solidFill>
                            <a:schemeClr val="tx1"/>
                          </a:solidFill>
                          <a:latin typeface="Franklin Gothic Book"/>
                        </a:defRPr>
                      </a:lvl8pPr>
                      <a:lvl9pPr marL="3657600" algn="l" rtl="0" eaLnBrk="1" latinLnBrk="0" hangingPunct="1">
                        <a:defRPr kumimoji="0" kern="1200">
                          <a:solidFill>
                            <a:schemeClr val="tx1"/>
                          </a:solidFill>
                          <a:latin typeface="Franklin Gothic Book"/>
                        </a:defRPr>
                      </a:lvl9pPr>
                    </a:lstStyle>
                    <a:p>
                      <a:pPr>
                        <a:lnSpc>
                          <a:spcPts val="1420"/>
                        </a:lnSpc>
                        <a:spcBef>
                          <a:spcPts val="300"/>
                        </a:spcBef>
                        <a:spcAft>
                          <a:spcPts val="300"/>
                        </a:spcAft>
                      </a:pPr>
                      <a:r>
                        <a:rPr lang="en-GB" sz="1050" b="1" spc="50" dirty="0" smtClean="0">
                          <a:effectLst/>
                          <a:latin typeface="Trebuchet MS" panose="020B0603020202020204" pitchFamily="34" charset="0"/>
                          <a:ea typeface="Times New Roman"/>
                        </a:rPr>
                        <a:t>Historical Context</a:t>
                      </a:r>
                      <a:endParaRPr lang="en-GB" sz="1050" dirty="0">
                        <a:effectLst/>
                        <a:latin typeface="Trebuchet MS" panose="020B0603020202020204" pitchFamily="34" charset="0"/>
                        <a:ea typeface="Times New Roman"/>
                      </a:endParaRPr>
                    </a:p>
                  </a:txBody>
                  <a:tcPr marL="43437" marR="43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Franklin Gothic Book"/>
                        </a:defRPr>
                      </a:lvl1pPr>
                      <a:lvl2pPr marL="457200" algn="l" rtl="0" eaLnBrk="1" latinLnBrk="0" hangingPunct="1">
                        <a:defRPr kumimoji="0" kern="1200">
                          <a:solidFill>
                            <a:schemeClr val="tx1"/>
                          </a:solidFill>
                          <a:latin typeface="Franklin Gothic Book"/>
                        </a:defRPr>
                      </a:lvl2pPr>
                      <a:lvl3pPr marL="914400" algn="l" rtl="0" eaLnBrk="1" latinLnBrk="0" hangingPunct="1">
                        <a:defRPr kumimoji="0" kern="1200">
                          <a:solidFill>
                            <a:schemeClr val="tx1"/>
                          </a:solidFill>
                          <a:latin typeface="Franklin Gothic Book"/>
                        </a:defRPr>
                      </a:lvl3pPr>
                      <a:lvl4pPr marL="1371600" algn="l" rtl="0" eaLnBrk="1" latinLnBrk="0" hangingPunct="1">
                        <a:defRPr kumimoji="0" kern="1200">
                          <a:solidFill>
                            <a:schemeClr val="tx1"/>
                          </a:solidFill>
                          <a:latin typeface="Franklin Gothic Book"/>
                        </a:defRPr>
                      </a:lvl4pPr>
                      <a:lvl5pPr marL="1828800" algn="l" rtl="0" eaLnBrk="1" latinLnBrk="0" hangingPunct="1">
                        <a:defRPr kumimoji="0" kern="1200">
                          <a:solidFill>
                            <a:schemeClr val="tx1"/>
                          </a:solidFill>
                          <a:latin typeface="Franklin Gothic Book"/>
                        </a:defRPr>
                      </a:lvl5pPr>
                      <a:lvl6pPr marL="2286000" algn="l" rtl="0" eaLnBrk="1" latinLnBrk="0" hangingPunct="1">
                        <a:defRPr kumimoji="0" kern="1200">
                          <a:solidFill>
                            <a:schemeClr val="tx1"/>
                          </a:solidFill>
                          <a:latin typeface="Franklin Gothic Book"/>
                        </a:defRPr>
                      </a:lvl6pPr>
                      <a:lvl7pPr marL="2743200" algn="l" rtl="0" eaLnBrk="1" latinLnBrk="0" hangingPunct="1">
                        <a:defRPr kumimoji="0" kern="1200">
                          <a:solidFill>
                            <a:schemeClr val="tx1"/>
                          </a:solidFill>
                          <a:latin typeface="Franklin Gothic Book"/>
                        </a:defRPr>
                      </a:lvl7pPr>
                      <a:lvl8pPr marL="3200400" algn="l" rtl="0" eaLnBrk="1" latinLnBrk="0" hangingPunct="1">
                        <a:defRPr kumimoji="0" kern="1200">
                          <a:solidFill>
                            <a:schemeClr val="tx1"/>
                          </a:solidFill>
                          <a:latin typeface="Franklin Gothic Book"/>
                        </a:defRPr>
                      </a:lvl8pPr>
                      <a:lvl9pPr marL="3657600" algn="l" rtl="0" eaLnBrk="1" latinLnBrk="0" hangingPunct="1">
                        <a:defRPr kumimoji="0" kern="1200">
                          <a:solidFill>
                            <a:schemeClr val="tx1"/>
                          </a:solidFill>
                          <a:latin typeface="Franklin Gothic Book"/>
                        </a:defRPr>
                      </a:lvl9pPr>
                    </a:lstStyle>
                    <a:p>
                      <a:pPr>
                        <a:lnSpc>
                          <a:spcPts val="1420"/>
                        </a:lnSpc>
                        <a:spcBef>
                          <a:spcPts val="300"/>
                        </a:spcBef>
                        <a:spcAft>
                          <a:spcPts val="300"/>
                        </a:spcAft>
                      </a:pPr>
                      <a:r>
                        <a:rPr lang="en-GB" sz="1050" spc="50" dirty="0" smtClean="0">
                          <a:effectLst/>
                          <a:latin typeface="Trebuchet MS" panose="020B0603020202020204" pitchFamily="34" charset="0"/>
                          <a:ea typeface="Times New Roman"/>
                        </a:rPr>
                        <a:t>2</a:t>
                      </a:r>
                      <a:r>
                        <a:rPr lang="en-GB" sz="1050" spc="50" baseline="0" dirty="0" smtClean="0">
                          <a:effectLst/>
                          <a:latin typeface="Trebuchet MS" panose="020B0603020202020204" pitchFamily="34" charset="0"/>
                          <a:ea typeface="Times New Roman"/>
                        </a:rPr>
                        <a:t> </a:t>
                      </a:r>
                      <a:r>
                        <a:rPr lang="en-GB" sz="1050" spc="50" dirty="0" smtClean="0">
                          <a:effectLst/>
                          <a:latin typeface="Trebuchet MS" panose="020B0603020202020204" pitchFamily="34" charset="0"/>
                          <a:ea typeface="Times New Roman"/>
                        </a:rPr>
                        <a:t>marks</a:t>
                      </a:r>
                      <a:endParaRPr lang="en-GB" sz="1050" dirty="0">
                        <a:effectLst/>
                        <a:latin typeface="Trebuchet MS" panose="020B0603020202020204" pitchFamily="34" charset="0"/>
                        <a:ea typeface="Times New Roman"/>
                      </a:endParaRPr>
                    </a:p>
                  </a:txBody>
                  <a:tcPr marL="43437" marR="43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Franklin Gothic Book"/>
                        </a:defRPr>
                      </a:lvl1pPr>
                      <a:lvl2pPr marL="457200" algn="l" rtl="0" eaLnBrk="1" latinLnBrk="0" hangingPunct="1">
                        <a:defRPr kumimoji="0" kern="1200">
                          <a:solidFill>
                            <a:schemeClr val="tx1"/>
                          </a:solidFill>
                          <a:latin typeface="Franklin Gothic Book"/>
                        </a:defRPr>
                      </a:lvl2pPr>
                      <a:lvl3pPr marL="914400" algn="l" rtl="0" eaLnBrk="1" latinLnBrk="0" hangingPunct="1">
                        <a:defRPr kumimoji="0" kern="1200">
                          <a:solidFill>
                            <a:schemeClr val="tx1"/>
                          </a:solidFill>
                          <a:latin typeface="Franklin Gothic Book"/>
                        </a:defRPr>
                      </a:lvl3pPr>
                      <a:lvl4pPr marL="1371600" algn="l" rtl="0" eaLnBrk="1" latinLnBrk="0" hangingPunct="1">
                        <a:defRPr kumimoji="0" kern="1200">
                          <a:solidFill>
                            <a:schemeClr val="tx1"/>
                          </a:solidFill>
                          <a:latin typeface="Franklin Gothic Book"/>
                        </a:defRPr>
                      </a:lvl4pPr>
                      <a:lvl5pPr marL="1828800" algn="l" rtl="0" eaLnBrk="1" latinLnBrk="0" hangingPunct="1">
                        <a:defRPr kumimoji="0" kern="1200">
                          <a:solidFill>
                            <a:schemeClr val="tx1"/>
                          </a:solidFill>
                          <a:latin typeface="Franklin Gothic Book"/>
                        </a:defRPr>
                      </a:lvl5pPr>
                      <a:lvl6pPr marL="2286000" algn="l" rtl="0" eaLnBrk="1" latinLnBrk="0" hangingPunct="1">
                        <a:defRPr kumimoji="0" kern="1200">
                          <a:solidFill>
                            <a:schemeClr val="tx1"/>
                          </a:solidFill>
                          <a:latin typeface="Franklin Gothic Book"/>
                        </a:defRPr>
                      </a:lvl6pPr>
                      <a:lvl7pPr marL="2743200" algn="l" rtl="0" eaLnBrk="1" latinLnBrk="0" hangingPunct="1">
                        <a:defRPr kumimoji="0" kern="1200">
                          <a:solidFill>
                            <a:schemeClr val="tx1"/>
                          </a:solidFill>
                          <a:latin typeface="Franklin Gothic Book"/>
                        </a:defRPr>
                      </a:lvl7pPr>
                      <a:lvl8pPr marL="3200400" algn="l" rtl="0" eaLnBrk="1" latinLnBrk="0" hangingPunct="1">
                        <a:defRPr kumimoji="0" kern="1200">
                          <a:solidFill>
                            <a:schemeClr val="tx1"/>
                          </a:solidFill>
                          <a:latin typeface="Franklin Gothic Book"/>
                        </a:defRPr>
                      </a:lvl8pPr>
                      <a:lvl9pPr marL="3657600" algn="l" rtl="0" eaLnBrk="1" latinLnBrk="0" hangingPunct="1">
                        <a:defRPr kumimoji="0" kern="1200">
                          <a:solidFill>
                            <a:schemeClr val="tx1"/>
                          </a:solidFill>
                          <a:latin typeface="Franklin Gothic Book"/>
                        </a:defRPr>
                      </a:lvl9pPr>
                    </a:lstStyle>
                    <a:p>
                      <a:pPr marL="14605">
                        <a:lnSpc>
                          <a:spcPts val="1420"/>
                        </a:lnSpc>
                        <a:spcAft>
                          <a:spcPts val="0"/>
                        </a:spcAft>
                      </a:pPr>
                      <a:r>
                        <a:rPr lang="en-GB" sz="1050" spc="50" dirty="0" smtClean="0">
                          <a:effectLst/>
                          <a:latin typeface="Trebuchet MS" panose="020B0603020202020204" pitchFamily="34" charset="0"/>
                          <a:ea typeface="Times New Roman"/>
                        </a:rPr>
                        <a:t>There is </a:t>
                      </a:r>
                    </a:p>
                    <a:p>
                      <a:pPr marL="186055" indent="-171450">
                        <a:lnSpc>
                          <a:spcPts val="1420"/>
                        </a:lnSpc>
                        <a:spcAft>
                          <a:spcPts val="0"/>
                        </a:spcAft>
                        <a:buFont typeface="Arial" panose="020B0604020202020204" pitchFamily="34" charset="0"/>
                        <a:buChar char="•"/>
                      </a:pPr>
                      <a:r>
                        <a:rPr lang="en-GB" sz="1050" spc="50" dirty="0" smtClean="0">
                          <a:effectLst/>
                          <a:latin typeface="Trebuchet MS" panose="020B0603020202020204" pitchFamily="34" charset="0"/>
                          <a:ea typeface="Times New Roman"/>
                        </a:rPr>
                        <a:t>background</a:t>
                      </a:r>
                      <a:r>
                        <a:rPr lang="en-GB" sz="1050" spc="50" baseline="0" dirty="0" smtClean="0">
                          <a:effectLst/>
                          <a:latin typeface="Trebuchet MS" panose="020B0603020202020204" pitchFamily="34" charset="0"/>
                          <a:ea typeface="Times New Roman"/>
                        </a:rPr>
                        <a:t> to the issue</a:t>
                      </a:r>
                    </a:p>
                    <a:p>
                      <a:pPr marL="186055" indent="-171450">
                        <a:lnSpc>
                          <a:spcPts val="1420"/>
                        </a:lnSpc>
                        <a:spcAft>
                          <a:spcPts val="0"/>
                        </a:spcAft>
                        <a:buFont typeface="Arial" panose="020B0604020202020204" pitchFamily="34" charset="0"/>
                        <a:buChar char="•"/>
                      </a:pPr>
                      <a:r>
                        <a:rPr lang="en-GB" sz="1050" spc="50" baseline="0" dirty="0" smtClean="0">
                          <a:effectLst/>
                          <a:latin typeface="Trebuchet MS" panose="020B0603020202020204" pitchFamily="34" charset="0"/>
                          <a:ea typeface="Times New Roman"/>
                        </a:rPr>
                        <a:t>relevant factors</a:t>
                      </a:r>
                    </a:p>
                    <a:p>
                      <a:pPr marL="186055" indent="-171450">
                        <a:lnSpc>
                          <a:spcPts val="1420"/>
                        </a:lnSpc>
                        <a:spcAft>
                          <a:spcPts val="0"/>
                        </a:spcAft>
                        <a:buFont typeface="Arial" panose="020B0604020202020204" pitchFamily="34" charset="0"/>
                        <a:buChar char="•"/>
                      </a:pPr>
                      <a:r>
                        <a:rPr lang="en-GB" sz="1050" spc="50" baseline="0" dirty="0" smtClean="0">
                          <a:effectLst/>
                          <a:latin typeface="Trebuchet MS" panose="020B0603020202020204" pitchFamily="34" charset="0"/>
                          <a:ea typeface="Times New Roman"/>
                        </a:rPr>
                        <a:t>line of argument</a:t>
                      </a:r>
                      <a:endParaRPr lang="en-GB" sz="1050" dirty="0">
                        <a:effectLst/>
                        <a:latin typeface="Trebuchet MS" panose="020B0603020202020204" pitchFamily="34" charset="0"/>
                        <a:ea typeface="Times New Roman"/>
                      </a:endParaRPr>
                    </a:p>
                  </a:txBody>
                  <a:tcPr marL="43437" marR="43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872621">
                <a:tc>
                  <a:txBody>
                    <a:bodyPr/>
                    <a:lstStyle>
                      <a:lvl1pPr marL="0" algn="l" rtl="0" eaLnBrk="1" latinLnBrk="0" hangingPunct="1">
                        <a:defRPr kumimoji="0" kern="1200">
                          <a:solidFill>
                            <a:schemeClr val="tx1"/>
                          </a:solidFill>
                          <a:latin typeface="Franklin Gothic Book"/>
                        </a:defRPr>
                      </a:lvl1pPr>
                      <a:lvl2pPr marL="457200" algn="l" rtl="0" eaLnBrk="1" latinLnBrk="0" hangingPunct="1">
                        <a:defRPr kumimoji="0" kern="1200">
                          <a:solidFill>
                            <a:schemeClr val="tx1"/>
                          </a:solidFill>
                          <a:latin typeface="Franklin Gothic Book"/>
                        </a:defRPr>
                      </a:lvl2pPr>
                      <a:lvl3pPr marL="914400" algn="l" rtl="0" eaLnBrk="1" latinLnBrk="0" hangingPunct="1">
                        <a:defRPr kumimoji="0" kern="1200">
                          <a:solidFill>
                            <a:schemeClr val="tx1"/>
                          </a:solidFill>
                          <a:latin typeface="Franklin Gothic Book"/>
                        </a:defRPr>
                      </a:lvl3pPr>
                      <a:lvl4pPr marL="1371600" algn="l" rtl="0" eaLnBrk="1" latinLnBrk="0" hangingPunct="1">
                        <a:defRPr kumimoji="0" kern="1200">
                          <a:solidFill>
                            <a:schemeClr val="tx1"/>
                          </a:solidFill>
                          <a:latin typeface="Franklin Gothic Book"/>
                        </a:defRPr>
                      </a:lvl4pPr>
                      <a:lvl5pPr marL="1828800" algn="l" rtl="0" eaLnBrk="1" latinLnBrk="0" hangingPunct="1">
                        <a:defRPr kumimoji="0" kern="1200">
                          <a:solidFill>
                            <a:schemeClr val="tx1"/>
                          </a:solidFill>
                          <a:latin typeface="Franklin Gothic Book"/>
                        </a:defRPr>
                      </a:lvl5pPr>
                      <a:lvl6pPr marL="2286000" algn="l" rtl="0" eaLnBrk="1" latinLnBrk="0" hangingPunct="1">
                        <a:defRPr kumimoji="0" kern="1200">
                          <a:solidFill>
                            <a:schemeClr val="tx1"/>
                          </a:solidFill>
                          <a:latin typeface="Franklin Gothic Book"/>
                        </a:defRPr>
                      </a:lvl6pPr>
                      <a:lvl7pPr marL="2743200" algn="l" rtl="0" eaLnBrk="1" latinLnBrk="0" hangingPunct="1">
                        <a:defRPr kumimoji="0" kern="1200">
                          <a:solidFill>
                            <a:schemeClr val="tx1"/>
                          </a:solidFill>
                          <a:latin typeface="Franklin Gothic Book"/>
                        </a:defRPr>
                      </a:lvl7pPr>
                      <a:lvl8pPr marL="3200400" algn="l" rtl="0" eaLnBrk="1" latinLnBrk="0" hangingPunct="1">
                        <a:defRPr kumimoji="0" kern="1200">
                          <a:solidFill>
                            <a:schemeClr val="tx1"/>
                          </a:solidFill>
                          <a:latin typeface="Franklin Gothic Book"/>
                        </a:defRPr>
                      </a:lvl8pPr>
                      <a:lvl9pPr marL="3657600" algn="l" rtl="0" eaLnBrk="1" latinLnBrk="0" hangingPunct="1">
                        <a:defRPr kumimoji="0" kern="1200">
                          <a:solidFill>
                            <a:schemeClr val="tx1"/>
                          </a:solidFill>
                          <a:latin typeface="Franklin Gothic Book"/>
                        </a:defRPr>
                      </a:lvl9pPr>
                    </a:lstStyle>
                    <a:p>
                      <a:pPr>
                        <a:lnSpc>
                          <a:spcPts val="1420"/>
                        </a:lnSpc>
                        <a:spcBef>
                          <a:spcPts val="300"/>
                        </a:spcBef>
                        <a:spcAft>
                          <a:spcPts val="300"/>
                        </a:spcAft>
                      </a:pPr>
                      <a:r>
                        <a:rPr lang="en-GB" sz="1050" b="1" spc="50" dirty="0">
                          <a:effectLst/>
                          <a:latin typeface="Trebuchet MS" panose="020B0603020202020204" pitchFamily="34" charset="0"/>
                          <a:ea typeface="Times New Roman"/>
                        </a:rPr>
                        <a:t>Conclusion</a:t>
                      </a:r>
                      <a:endParaRPr lang="en-GB" sz="1050" dirty="0">
                        <a:effectLst/>
                        <a:latin typeface="Trebuchet MS" panose="020B0603020202020204" pitchFamily="34" charset="0"/>
                        <a:ea typeface="Times New Roman"/>
                      </a:endParaRPr>
                    </a:p>
                  </a:txBody>
                  <a:tcPr marL="43437" marR="43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Franklin Gothic Book"/>
                        </a:defRPr>
                      </a:lvl1pPr>
                      <a:lvl2pPr marL="457200" algn="l" rtl="0" eaLnBrk="1" latinLnBrk="0" hangingPunct="1">
                        <a:defRPr kumimoji="0" kern="1200">
                          <a:solidFill>
                            <a:schemeClr val="tx1"/>
                          </a:solidFill>
                          <a:latin typeface="Franklin Gothic Book"/>
                        </a:defRPr>
                      </a:lvl2pPr>
                      <a:lvl3pPr marL="914400" algn="l" rtl="0" eaLnBrk="1" latinLnBrk="0" hangingPunct="1">
                        <a:defRPr kumimoji="0" kern="1200">
                          <a:solidFill>
                            <a:schemeClr val="tx1"/>
                          </a:solidFill>
                          <a:latin typeface="Franklin Gothic Book"/>
                        </a:defRPr>
                      </a:lvl3pPr>
                      <a:lvl4pPr marL="1371600" algn="l" rtl="0" eaLnBrk="1" latinLnBrk="0" hangingPunct="1">
                        <a:defRPr kumimoji="0" kern="1200">
                          <a:solidFill>
                            <a:schemeClr val="tx1"/>
                          </a:solidFill>
                          <a:latin typeface="Franklin Gothic Book"/>
                        </a:defRPr>
                      </a:lvl4pPr>
                      <a:lvl5pPr marL="1828800" algn="l" rtl="0" eaLnBrk="1" latinLnBrk="0" hangingPunct="1">
                        <a:defRPr kumimoji="0" kern="1200">
                          <a:solidFill>
                            <a:schemeClr val="tx1"/>
                          </a:solidFill>
                          <a:latin typeface="Franklin Gothic Book"/>
                        </a:defRPr>
                      </a:lvl5pPr>
                      <a:lvl6pPr marL="2286000" algn="l" rtl="0" eaLnBrk="1" latinLnBrk="0" hangingPunct="1">
                        <a:defRPr kumimoji="0" kern="1200">
                          <a:solidFill>
                            <a:schemeClr val="tx1"/>
                          </a:solidFill>
                          <a:latin typeface="Franklin Gothic Book"/>
                        </a:defRPr>
                      </a:lvl6pPr>
                      <a:lvl7pPr marL="2743200" algn="l" rtl="0" eaLnBrk="1" latinLnBrk="0" hangingPunct="1">
                        <a:defRPr kumimoji="0" kern="1200">
                          <a:solidFill>
                            <a:schemeClr val="tx1"/>
                          </a:solidFill>
                          <a:latin typeface="Franklin Gothic Book"/>
                        </a:defRPr>
                      </a:lvl7pPr>
                      <a:lvl8pPr marL="3200400" algn="l" rtl="0" eaLnBrk="1" latinLnBrk="0" hangingPunct="1">
                        <a:defRPr kumimoji="0" kern="1200">
                          <a:solidFill>
                            <a:schemeClr val="tx1"/>
                          </a:solidFill>
                          <a:latin typeface="Franklin Gothic Book"/>
                        </a:defRPr>
                      </a:lvl8pPr>
                      <a:lvl9pPr marL="3657600" algn="l" rtl="0" eaLnBrk="1" latinLnBrk="0" hangingPunct="1">
                        <a:defRPr kumimoji="0" kern="1200">
                          <a:solidFill>
                            <a:schemeClr val="tx1"/>
                          </a:solidFill>
                          <a:latin typeface="Franklin Gothic Book"/>
                        </a:defRPr>
                      </a:lvl9pPr>
                    </a:lstStyle>
                    <a:p>
                      <a:pPr>
                        <a:lnSpc>
                          <a:spcPts val="1420"/>
                        </a:lnSpc>
                        <a:spcBef>
                          <a:spcPts val="300"/>
                        </a:spcBef>
                        <a:spcAft>
                          <a:spcPts val="300"/>
                        </a:spcAft>
                      </a:pPr>
                      <a:r>
                        <a:rPr lang="en-GB" sz="1050" spc="50" dirty="0" smtClean="0">
                          <a:effectLst/>
                          <a:latin typeface="Trebuchet MS" panose="020B0603020202020204" pitchFamily="34" charset="0"/>
                          <a:ea typeface="Times New Roman"/>
                        </a:rPr>
                        <a:t>2 </a:t>
                      </a:r>
                      <a:r>
                        <a:rPr lang="en-GB" sz="1050" spc="50" dirty="0">
                          <a:effectLst/>
                          <a:latin typeface="Trebuchet MS" panose="020B0603020202020204" pitchFamily="34" charset="0"/>
                          <a:ea typeface="Times New Roman"/>
                        </a:rPr>
                        <a:t>marks</a:t>
                      </a:r>
                      <a:endParaRPr lang="en-GB" sz="1050" dirty="0">
                        <a:effectLst/>
                        <a:latin typeface="Trebuchet MS" panose="020B0603020202020204" pitchFamily="34" charset="0"/>
                        <a:ea typeface="Times New Roman"/>
                      </a:endParaRPr>
                    </a:p>
                  </a:txBody>
                  <a:tcPr marL="43437" marR="43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Franklin Gothic Book"/>
                        </a:defRPr>
                      </a:lvl1pPr>
                      <a:lvl2pPr marL="457200" algn="l" rtl="0" eaLnBrk="1" latinLnBrk="0" hangingPunct="1">
                        <a:defRPr kumimoji="0" kern="1200">
                          <a:solidFill>
                            <a:schemeClr val="tx1"/>
                          </a:solidFill>
                          <a:latin typeface="Franklin Gothic Book"/>
                        </a:defRPr>
                      </a:lvl2pPr>
                      <a:lvl3pPr marL="914400" algn="l" rtl="0" eaLnBrk="1" latinLnBrk="0" hangingPunct="1">
                        <a:defRPr kumimoji="0" kern="1200">
                          <a:solidFill>
                            <a:schemeClr val="tx1"/>
                          </a:solidFill>
                          <a:latin typeface="Franklin Gothic Book"/>
                        </a:defRPr>
                      </a:lvl3pPr>
                      <a:lvl4pPr marL="1371600" algn="l" rtl="0" eaLnBrk="1" latinLnBrk="0" hangingPunct="1">
                        <a:defRPr kumimoji="0" kern="1200">
                          <a:solidFill>
                            <a:schemeClr val="tx1"/>
                          </a:solidFill>
                          <a:latin typeface="Franklin Gothic Book"/>
                        </a:defRPr>
                      </a:lvl4pPr>
                      <a:lvl5pPr marL="1828800" algn="l" rtl="0" eaLnBrk="1" latinLnBrk="0" hangingPunct="1">
                        <a:defRPr kumimoji="0" kern="1200">
                          <a:solidFill>
                            <a:schemeClr val="tx1"/>
                          </a:solidFill>
                          <a:latin typeface="Franklin Gothic Book"/>
                        </a:defRPr>
                      </a:lvl5pPr>
                      <a:lvl6pPr marL="2286000" algn="l" rtl="0" eaLnBrk="1" latinLnBrk="0" hangingPunct="1">
                        <a:defRPr kumimoji="0" kern="1200">
                          <a:solidFill>
                            <a:schemeClr val="tx1"/>
                          </a:solidFill>
                          <a:latin typeface="Franklin Gothic Book"/>
                        </a:defRPr>
                      </a:lvl6pPr>
                      <a:lvl7pPr marL="2743200" algn="l" rtl="0" eaLnBrk="1" latinLnBrk="0" hangingPunct="1">
                        <a:defRPr kumimoji="0" kern="1200">
                          <a:solidFill>
                            <a:schemeClr val="tx1"/>
                          </a:solidFill>
                          <a:latin typeface="Franklin Gothic Book"/>
                        </a:defRPr>
                      </a:lvl7pPr>
                      <a:lvl8pPr marL="3200400" algn="l" rtl="0" eaLnBrk="1" latinLnBrk="0" hangingPunct="1">
                        <a:defRPr kumimoji="0" kern="1200">
                          <a:solidFill>
                            <a:schemeClr val="tx1"/>
                          </a:solidFill>
                          <a:latin typeface="Franklin Gothic Book"/>
                        </a:defRPr>
                      </a:lvl8pPr>
                      <a:lvl9pPr marL="3657600" algn="l" rtl="0" eaLnBrk="1" latinLnBrk="0" hangingPunct="1">
                        <a:defRPr kumimoji="0" kern="1200">
                          <a:solidFill>
                            <a:schemeClr val="tx1"/>
                          </a:solidFill>
                          <a:latin typeface="Franklin Gothic Book"/>
                        </a:defRPr>
                      </a:lvl9pPr>
                    </a:lstStyle>
                    <a:p>
                      <a:pPr marL="14605">
                        <a:lnSpc>
                          <a:spcPts val="1420"/>
                        </a:lnSpc>
                        <a:spcAft>
                          <a:spcPts val="0"/>
                        </a:spcAft>
                      </a:pPr>
                      <a:r>
                        <a:rPr lang="en-GB" sz="1050" spc="50" dirty="0" smtClean="0">
                          <a:effectLst/>
                          <a:latin typeface="Trebuchet MS" panose="020B0603020202020204" pitchFamily="34" charset="0"/>
                          <a:ea typeface="Times New Roman"/>
                        </a:rPr>
                        <a:t>There is </a:t>
                      </a:r>
                    </a:p>
                    <a:p>
                      <a:pPr marL="186055" indent="-171450">
                        <a:lnSpc>
                          <a:spcPts val="1420"/>
                        </a:lnSpc>
                        <a:spcAft>
                          <a:spcPts val="0"/>
                        </a:spcAft>
                        <a:buFont typeface="Arial" panose="020B0604020202020204" pitchFamily="34" charset="0"/>
                        <a:buChar char="•"/>
                      </a:pPr>
                      <a:r>
                        <a:rPr lang="en-GB" sz="1050" spc="50" dirty="0" smtClean="0">
                          <a:effectLst/>
                          <a:latin typeface="Trebuchet MS" panose="020B0603020202020204" pitchFamily="34" charset="0"/>
                          <a:ea typeface="Times New Roman"/>
                        </a:rPr>
                        <a:t>an overall judgement</a:t>
                      </a:r>
                    </a:p>
                    <a:p>
                      <a:pPr marL="186055" indent="-171450">
                        <a:lnSpc>
                          <a:spcPts val="1420"/>
                        </a:lnSpc>
                        <a:spcAft>
                          <a:spcPts val="0"/>
                        </a:spcAft>
                        <a:buFont typeface="Arial" panose="020B0604020202020204" pitchFamily="34" charset="0"/>
                        <a:buChar char="•"/>
                      </a:pPr>
                      <a:r>
                        <a:rPr lang="en-GB" sz="1050" spc="50" dirty="0" smtClean="0">
                          <a:effectLst/>
                          <a:latin typeface="Trebuchet MS" panose="020B0603020202020204" pitchFamily="34" charset="0"/>
                          <a:ea typeface="Times New Roman"/>
                        </a:rPr>
                        <a:t>an explanation of the relative importance of the factors (why one factor is more important than the others or why the factors are equally important)</a:t>
                      </a:r>
                      <a:endParaRPr lang="en-GB" sz="1050" dirty="0">
                        <a:effectLst/>
                        <a:latin typeface="Trebuchet MS" panose="020B0603020202020204" pitchFamily="34" charset="0"/>
                        <a:ea typeface="Times New Roman"/>
                      </a:endParaRPr>
                    </a:p>
                  </a:txBody>
                  <a:tcPr marL="43437" marR="43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127544">
                <a:tc>
                  <a:txBody>
                    <a:bodyPr/>
                    <a:lstStyle>
                      <a:lvl1pPr marL="0" algn="l" rtl="0" eaLnBrk="1" latinLnBrk="0" hangingPunct="1">
                        <a:defRPr kumimoji="0" kern="1200">
                          <a:solidFill>
                            <a:schemeClr val="tx1"/>
                          </a:solidFill>
                          <a:latin typeface="Franklin Gothic Book"/>
                        </a:defRPr>
                      </a:lvl1pPr>
                      <a:lvl2pPr marL="457200" algn="l" rtl="0" eaLnBrk="1" latinLnBrk="0" hangingPunct="1">
                        <a:defRPr kumimoji="0" kern="1200">
                          <a:solidFill>
                            <a:schemeClr val="tx1"/>
                          </a:solidFill>
                          <a:latin typeface="Franklin Gothic Book"/>
                        </a:defRPr>
                      </a:lvl2pPr>
                      <a:lvl3pPr marL="914400" algn="l" rtl="0" eaLnBrk="1" latinLnBrk="0" hangingPunct="1">
                        <a:defRPr kumimoji="0" kern="1200">
                          <a:solidFill>
                            <a:schemeClr val="tx1"/>
                          </a:solidFill>
                          <a:latin typeface="Franklin Gothic Book"/>
                        </a:defRPr>
                      </a:lvl3pPr>
                      <a:lvl4pPr marL="1371600" algn="l" rtl="0" eaLnBrk="1" latinLnBrk="0" hangingPunct="1">
                        <a:defRPr kumimoji="0" kern="1200">
                          <a:solidFill>
                            <a:schemeClr val="tx1"/>
                          </a:solidFill>
                          <a:latin typeface="Franklin Gothic Book"/>
                        </a:defRPr>
                      </a:lvl4pPr>
                      <a:lvl5pPr marL="1828800" algn="l" rtl="0" eaLnBrk="1" latinLnBrk="0" hangingPunct="1">
                        <a:defRPr kumimoji="0" kern="1200">
                          <a:solidFill>
                            <a:schemeClr val="tx1"/>
                          </a:solidFill>
                          <a:latin typeface="Franklin Gothic Book"/>
                        </a:defRPr>
                      </a:lvl5pPr>
                      <a:lvl6pPr marL="2286000" algn="l" rtl="0" eaLnBrk="1" latinLnBrk="0" hangingPunct="1">
                        <a:defRPr kumimoji="0" kern="1200">
                          <a:solidFill>
                            <a:schemeClr val="tx1"/>
                          </a:solidFill>
                          <a:latin typeface="Franklin Gothic Book"/>
                        </a:defRPr>
                      </a:lvl6pPr>
                      <a:lvl7pPr marL="2743200" algn="l" rtl="0" eaLnBrk="1" latinLnBrk="0" hangingPunct="1">
                        <a:defRPr kumimoji="0" kern="1200">
                          <a:solidFill>
                            <a:schemeClr val="tx1"/>
                          </a:solidFill>
                          <a:latin typeface="Franklin Gothic Book"/>
                        </a:defRPr>
                      </a:lvl7pPr>
                      <a:lvl8pPr marL="3200400" algn="l" rtl="0" eaLnBrk="1" latinLnBrk="0" hangingPunct="1">
                        <a:defRPr kumimoji="0" kern="1200">
                          <a:solidFill>
                            <a:schemeClr val="tx1"/>
                          </a:solidFill>
                          <a:latin typeface="Franklin Gothic Book"/>
                        </a:defRPr>
                      </a:lvl8pPr>
                      <a:lvl9pPr marL="3657600" algn="l" rtl="0" eaLnBrk="1" latinLnBrk="0" hangingPunct="1">
                        <a:defRPr kumimoji="0" kern="1200">
                          <a:solidFill>
                            <a:schemeClr val="tx1"/>
                          </a:solidFill>
                          <a:latin typeface="Franklin Gothic Book"/>
                        </a:defRPr>
                      </a:lvl9pPr>
                    </a:lstStyle>
                    <a:p>
                      <a:pPr>
                        <a:lnSpc>
                          <a:spcPts val="1420"/>
                        </a:lnSpc>
                        <a:spcBef>
                          <a:spcPts val="300"/>
                        </a:spcBef>
                        <a:spcAft>
                          <a:spcPts val="300"/>
                        </a:spcAft>
                      </a:pPr>
                      <a:r>
                        <a:rPr lang="en-GB" sz="1050" b="1" spc="50" dirty="0" smtClean="0">
                          <a:effectLst/>
                          <a:latin typeface="Trebuchet MS" panose="020B0603020202020204" pitchFamily="34" charset="0"/>
                          <a:ea typeface="Times New Roman"/>
                        </a:rPr>
                        <a:t>Knowledge</a:t>
                      </a:r>
                      <a:endParaRPr lang="en-GB" sz="1050" dirty="0">
                        <a:effectLst/>
                        <a:latin typeface="Trebuchet MS" panose="020B0603020202020204" pitchFamily="34" charset="0"/>
                        <a:ea typeface="Times New Roman"/>
                      </a:endParaRPr>
                    </a:p>
                  </a:txBody>
                  <a:tcPr marL="43437" marR="43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Franklin Gothic Book"/>
                        </a:defRPr>
                      </a:lvl1pPr>
                      <a:lvl2pPr marL="457200" algn="l" rtl="0" eaLnBrk="1" latinLnBrk="0" hangingPunct="1">
                        <a:defRPr kumimoji="0" kern="1200">
                          <a:solidFill>
                            <a:schemeClr val="tx1"/>
                          </a:solidFill>
                          <a:latin typeface="Franklin Gothic Book"/>
                        </a:defRPr>
                      </a:lvl2pPr>
                      <a:lvl3pPr marL="914400" algn="l" rtl="0" eaLnBrk="1" latinLnBrk="0" hangingPunct="1">
                        <a:defRPr kumimoji="0" kern="1200">
                          <a:solidFill>
                            <a:schemeClr val="tx1"/>
                          </a:solidFill>
                          <a:latin typeface="Franklin Gothic Book"/>
                        </a:defRPr>
                      </a:lvl3pPr>
                      <a:lvl4pPr marL="1371600" algn="l" rtl="0" eaLnBrk="1" latinLnBrk="0" hangingPunct="1">
                        <a:defRPr kumimoji="0" kern="1200">
                          <a:solidFill>
                            <a:schemeClr val="tx1"/>
                          </a:solidFill>
                          <a:latin typeface="Franklin Gothic Book"/>
                        </a:defRPr>
                      </a:lvl4pPr>
                      <a:lvl5pPr marL="1828800" algn="l" rtl="0" eaLnBrk="1" latinLnBrk="0" hangingPunct="1">
                        <a:defRPr kumimoji="0" kern="1200">
                          <a:solidFill>
                            <a:schemeClr val="tx1"/>
                          </a:solidFill>
                          <a:latin typeface="Franklin Gothic Book"/>
                        </a:defRPr>
                      </a:lvl5pPr>
                      <a:lvl6pPr marL="2286000" algn="l" rtl="0" eaLnBrk="1" latinLnBrk="0" hangingPunct="1">
                        <a:defRPr kumimoji="0" kern="1200">
                          <a:solidFill>
                            <a:schemeClr val="tx1"/>
                          </a:solidFill>
                          <a:latin typeface="Franklin Gothic Book"/>
                        </a:defRPr>
                      </a:lvl6pPr>
                      <a:lvl7pPr marL="2743200" algn="l" rtl="0" eaLnBrk="1" latinLnBrk="0" hangingPunct="1">
                        <a:defRPr kumimoji="0" kern="1200">
                          <a:solidFill>
                            <a:schemeClr val="tx1"/>
                          </a:solidFill>
                          <a:latin typeface="Franklin Gothic Book"/>
                        </a:defRPr>
                      </a:lvl7pPr>
                      <a:lvl8pPr marL="3200400" algn="l" rtl="0" eaLnBrk="1" latinLnBrk="0" hangingPunct="1">
                        <a:defRPr kumimoji="0" kern="1200">
                          <a:solidFill>
                            <a:schemeClr val="tx1"/>
                          </a:solidFill>
                          <a:latin typeface="Franklin Gothic Book"/>
                        </a:defRPr>
                      </a:lvl8pPr>
                      <a:lvl9pPr marL="3657600" algn="l" rtl="0" eaLnBrk="1" latinLnBrk="0" hangingPunct="1">
                        <a:defRPr kumimoji="0" kern="1200">
                          <a:solidFill>
                            <a:schemeClr val="tx1"/>
                          </a:solidFill>
                          <a:latin typeface="Franklin Gothic Book"/>
                        </a:defRPr>
                      </a:lvl9pPr>
                    </a:lstStyle>
                    <a:p>
                      <a:pPr>
                        <a:lnSpc>
                          <a:spcPts val="1420"/>
                        </a:lnSpc>
                        <a:spcBef>
                          <a:spcPts val="300"/>
                        </a:spcBef>
                        <a:spcAft>
                          <a:spcPts val="300"/>
                        </a:spcAft>
                      </a:pPr>
                      <a:r>
                        <a:rPr lang="en-GB" sz="1050" spc="50" dirty="0" smtClean="0">
                          <a:effectLst/>
                          <a:latin typeface="Trebuchet MS" panose="020B0603020202020204" pitchFamily="34" charset="0"/>
                          <a:ea typeface="Times New Roman"/>
                        </a:rPr>
                        <a:t>6 </a:t>
                      </a:r>
                      <a:r>
                        <a:rPr lang="en-GB" sz="1050" spc="50" dirty="0">
                          <a:effectLst/>
                          <a:latin typeface="Trebuchet MS" panose="020B0603020202020204" pitchFamily="34" charset="0"/>
                          <a:ea typeface="Times New Roman"/>
                        </a:rPr>
                        <a:t>marks</a:t>
                      </a:r>
                      <a:endParaRPr lang="en-GB" sz="1050" dirty="0">
                        <a:effectLst/>
                        <a:latin typeface="Trebuchet MS" panose="020B0603020202020204" pitchFamily="34" charset="0"/>
                        <a:ea typeface="Times New Roman"/>
                      </a:endParaRPr>
                    </a:p>
                  </a:txBody>
                  <a:tcPr marL="43437" marR="43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Franklin Gothic Book"/>
                        </a:defRPr>
                      </a:lvl1pPr>
                      <a:lvl2pPr marL="457200" algn="l" rtl="0" eaLnBrk="1" latinLnBrk="0" hangingPunct="1">
                        <a:defRPr kumimoji="0" kern="1200">
                          <a:solidFill>
                            <a:schemeClr val="tx1"/>
                          </a:solidFill>
                          <a:latin typeface="Franklin Gothic Book"/>
                        </a:defRPr>
                      </a:lvl2pPr>
                      <a:lvl3pPr marL="914400" algn="l" rtl="0" eaLnBrk="1" latinLnBrk="0" hangingPunct="1">
                        <a:defRPr kumimoji="0" kern="1200">
                          <a:solidFill>
                            <a:schemeClr val="tx1"/>
                          </a:solidFill>
                          <a:latin typeface="Franklin Gothic Book"/>
                        </a:defRPr>
                      </a:lvl3pPr>
                      <a:lvl4pPr marL="1371600" algn="l" rtl="0" eaLnBrk="1" latinLnBrk="0" hangingPunct="1">
                        <a:defRPr kumimoji="0" kern="1200">
                          <a:solidFill>
                            <a:schemeClr val="tx1"/>
                          </a:solidFill>
                          <a:latin typeface="Franklin Gothic Book"/>
                        </a:defRPr>
                      </a:lvl4pPr>
                      <a:lvl5pPr marL="1828800" algn="l" rtl="0" eaLnBrk="1" latinLnBrk="0" hangingPunct="1">
                        <a:defRPr kumimoji="0" kern="1200">
                          <a:solidFill>
                            <a:schemeClr val="tx1"/>
                          </a:solidFill>
                          <a:latin typeface="Franklin Gothic Book"/>
                        </a:defRPr>
                      </a:lvl5pPr>
                      <a:lvl6pPr marL="2286000" algn="l" rtl="0" eaLnBrk="1" latinLnBrk="0" hangingPunct="1">
                        <a:defRPr kumimoji="0" kern="1200">
                          <a:solidFill>
                            <a:schemeClr val="tx1"/>
                          </a:solidFill>
                          <a:latin typeface="Franklin Gothic Book"/>
                        </a:defRPr>
                      </a:lvl6pPr>
                      <a:lvl7pPr marL="2743200" algn="l" rtl="0" eaLnBrk="1" latinLnBrk="0" hangingPunct="1">
                        <a:defRPr kumimoji="0" kern="1200">
                          <a:solidFill>
                            <a:schemeClr val="tx1"/>
                          </a:solidFill>
                          <a:latin typeface="Franklin Gothic Book"/>
                        </a:defRPr>
                      </a:lvl7pPr>
                      <a:lvl8pPr marL="3200400" algn="l" rtl="0" eaLnBrk="1" latinLnBrk="0" hangingPunct="1">
                        <a:defRPr kumimoji="0" kern="1200">
                          <a:solidFill>
                            <a:schemeClr val="tx1"/>
                          </a:solidFill>
                          <a:latin typeface="Franklin Gothic Book"/>
                        </a:defRPr>
                      </a:lvl8pPr>
                      <a:lvl9pPr marL="3657600" algn="l" rtl="0" eaLnBrk="1" latinLnBrk="0" hangingPunct="1">
                        <a:defRPr kumimoji="0" kern="1200">
                          <a:solidFill>
                            <a:schemeClr val="tx1"/>
                          </a:solidFill>
                          <a:latin typeface="Franklin Gothic Book"/>
                        </a:defRPr>
                      </a:lvl9pPr>
                    </a:lstStyle>
                    <a:p>
                      <a:pPr marL="14605" marR="0" lvl="0" indent="0" algn="l" defTabSz="914400" rtl="0" eaLnBrk="1" fontAlgn="auto" latinLnBrk="0" hangingPunct="1">
                        <a:lnSpc>
                          <a:spcPts val="1420"/>
                        </a:lnSpc>
                        <a:spcBef>
                          <a:spcPts val="0"/>
                        </a:spcBef>
                        <a:spcAft>
                          <a:spcPts val="0"/>
                        </a:spcAft>
                        <a:buClrTx/>
                        <a:buSzTx/>
                        <a:buFontTx/>
                        <a:buNone/>
                        <a:tabLst/>
                        <a:defRPr/>
                      </a:pPr>
                      <a:r>
                        <a:rPr kumimoji="0" lang="en-GB" sz="1050" b="0" i="0" u="none" strike="noStrike" kern="1200" cap="none" spc="50" normalizeH="0" baseline="0" noProof="0" dirty="0" smtClean="0">
                          <a:ln>
                            <a:noFill/>
                          </a:ln>
                          <a:solidFill>
                            <a:prstClr val="black"/>
                          </a:solidFill>
                          <a:effectLst/>
                          <a:uLnTx/>
                          <a:uFillTx/>
                          <a:latin typeface="Trebuchet MS" panose="020B0603020202020204" pitchFamily="34" charset="0"/>
                          <a:ea typeface="Times New Roman"/>
                          <a:cs typeface="+mn-cs"/>
                        </a:rPr>
                        <a:t>There are points of knowledge which are</a:t>
                      </a:r>
                    </a:p>
                    <a:p>
                      <a:pPr marL="186055" marR="0" lvl="0" indent="-171450" algn="l" defTabSz="914400" rtl="0" eaLnBrk="1" fontAlgn="auto" latinLnBrk="0" hangingPunct="1">
                        <a:lnSpc>
                          <a:spcPts val="1420"/>
                        </a:lnSpc>
                        <a:spcBef>
                          <a:spcPts val="0"/>
                        </a:spcBef>
                        <a:spcAft>
                          <a:spcPts val="0"/>
                        </a:spcAft>
                        <a:buClrTx/>
                        <a:buSzTx/>
                        <a:buFont typeface="Arial" panose="020B0604020202020204" pitchFamily="34" charset="0"/>
                        <a:buChar char="•"/>
                        <a:tabLst/>
                        <a:defRPr/>
                      </a:pPr>
                      <a:r>
                        <a:rPr kumimoji="0" lang="en-GB" sz="1050" b="0" i="0" u="none" strike="noStrike" kern="1200" cap="none" spc="50" normalizeH="0" baseline="0" noProof="0" dirty="0" smtClean="0">
                          <a:ln>
                            <a:noFill/>
                          </a:ln>
                          <a:solidFill>
                            <a:prstClr val="black"/>
                          </a:solidFill>
                          <a:effectLst/>
                          <a:uLnTx/>
                          <a:uFillTx/>
                          <a:latin typeface="Trebuchet MS" panose="020B0603020202020204" pitchFamily="34" charset="0"/>
                          <a:ea typeface="Times New Roman"/>
                          <a:cs typeface="+mn-cs"/>
                        </a:rPr>
                        <a:t>relevant to the issue</a:t>
                      </a:r>
                    </a:p>
                    <a:p>
                      <a:pPr marL="186055" marR="0" lvl="0" indent="-171450" algn="l" defTabSz="914400" rtl="0" eaLnBrk="1" fontAlgn="auto" latinLnBrk="0" hangingPunct="1">
                        <a:lnSpc>
                          <a:spcPts val="1420"/>
                        </a:lnSpc>
                        <a:spcBef>
                          <a:spcPts val="0"/>
                        </a:spcBef>
                        <a:spcAft>
                          <a:spcPts val="0"/>
                        </a:spcAft>
                        <a:buClrTx/>
                        <a:buSzTx/>
                        <a:buFont typeface="Arial" panose="020B0604020202020204" pitchFamily="34" charset="0"/>
                        <a:buChar char="•"/>
                        <a:tabLst/>
                        <a:defRPr/>
                      </a:pPr>
                      <a:r>
                        <a:rPr kumimoji="0" lang="en-GB" sz="1050" b="0" i="0" u="none" strike="noStrike" kern="1200" cap="none" spc="50" normalizeH="0" baseline="0" noProof="0" dirty="0" smtClean="0">
                          <a:ln>
                            <a:noFill/>
                          </a:ln>
                          <a:solidFill>
                            <a:prstClr val="black"/>
                          </a:solidFill>
                          <a:effectLst/>
                          <a:uLnTx/>
                          <a:uFillTx/>
                          <a:latin typeface="Trebuchet MS" panose="020B0603020202020204" pitchFamily="34" charset="0"/>
                          <a:ea typeface="Times New Roman"/>
                          <a:cs typeface="+mn-cs"/>
                        </a:rPr>
                        <a:t>developed (detail, exemplification, reasons, evidence)</a:t>
                      </a:r>
                    </a:p>
                    <a:p>
                      <a:pPr marL="186055" marR="0" lvl="0" indent="-171450" algn="l" defTabSz="914400" rtl="0" eaLnBrk="1" fontAlgn="auto" latinLnBrk="0" hangingPunct="1">
                        <a:lnSpc>
                          <a:spcPts val="1420"/>
                        </a:lnSpc>
                        <a:spcBef>
                          <a:spcPts val="0"/>
                        </a:spcBef>
                        <a:spcAft>
                          <a:spcPts val="0"/>
                        </a:spcAft>
                        <a:buClrTx/>
                        <a:buSzTx/>
                        <a:buFont typeface="Arial" panose="020B0604020202020204" pitchFamily="34" charset="0"/>
                        <a:buChar char="•"/>
                        <a:tabLst/>
                        <a:defRPr/>
                      </a:pPr>
                      <a:r>
                        <a:rPr kumimoji="0" lang="en-GB" sz="1050" b="0" i="0" u="none" strike="noStrike" kern="1200" cap="none" spc="50" normalizeH="0" baseline="0" noProof="0" dirty="0" smtClean="0">
                          <a:ln>
                            <a:noFill/>
                          </a:ln>
                          <a:solidFill>
                            <a:prstClr val="black"/>
                          </a:solidFill>
                          <a:effectLst/>
                          <a:uLnTx/>
                          <a:uFillTx/>
                          <a:latin typeface="Trebuchet MS" panose="020B0603020202020204" pitchFamily="34" charset="0"/>
                          <a:ea typeface="Times New Roman"/>
                          <a:cs typeface="+mn-cs"/>
                        </a:rPr>
                        <a:t>used to respond to the issue (explain, analyse, evaluate)  </a:t>
                      </a:r>
                      <a:endParaRPr kumimoji="0" lang="en-GB" sz="1050" b="0" i="0" u="none" strike="noStrike" kern="1200" cap="none" spc="0" normalizeH="0" baseline="0" noProof="0" dirty="0" smtClean="0">
                        <a:ln>
                          <a:noFill/>
                        </a:ln>
                        <a:solidFill>
                          <a:prstClr val="black"/>
                        </a:solidFill>
                        <a:effectLst/>
                        <a:uLnTx/>
                        <a:uFillTx/>
                        <a:latin typeface="Trebuchet MS" panose="020B0603020202020204" pitchFamily="34" charset="0"/>
                        <a:ea typeface="Times New Roman"/>
                        <a:cs typeface="+mn-cs"/>
                      </a:endParaRPr>
                    </a:p>
                  </a:txBody>
                  <a:tcPr marL="43437" marR="43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151966">
                <a:tc>
                  <a:txBody>
                    <a:bodyPr/>
                    <a:lstStyle>
                      <a:lvl1pPr marL="0" algn="l" rtl="0" eaLnBrk="1" latinLnBrk="0" hangingPunct="1">
                        <a:defRPr kumimoji="0" kern="1200">
                          <a:solidFill>
                            <a:schemeClr val="tx1"/>
                          </a:solidFill>
                          <a:latin typeface="Franklin Gothic Book"/>
                        </a:defRPr>
                      </a:lvl1pPr>
                      <a:lvl2pPr marL="457200" algn="l" rtl="0" eaLnBrk="1" latinLnBrk="0" hangingPunct="1">
                        <a:defRPr kumimoji="0" kern="1200">
                          <a:solidFill>
                            <a:schemeClr val="tx1"/>
                          </a:solidFill>
                          <a:latin typeface="Franklin Gothic Book"/>
                        </a:defRPr>
                      </a:lvl2pPr>
                      <a:lvl3pPr marL="914400" algn="l" rtl="0" eaLnBrk="1" latinLnBrk="0" hangingPunct="1">
                        <a:defRPr kumimoji="0" kern="1200">
                          <a:solidFill>
                            <a:schemeClr val="tx1"/>
                          </a:solidFill>
                          <a:latin typeface="Franklin Gothic Book"/>
                        </a:defRPr>
                      </a:lvl3pPr>
                      <a:lvl4pPr marL="1371600" algn="l" rtl="0" eaLnBrk="1" latinLnBrk="0" hangingPunct="1">
                        <a:defRPr kumimoji="0" kern="1200">
                          <a:solidFill>
                            <a:schemeClr val="tx1"/>
                          </a:solidFill>
                          <a:latin typeface="Franklin Gothic Book"/>
                        </a:defRPr>
                      </a:lvl4pPr>
                      <a:lvl5pPr marL="1828800" algn="l" rtl="0" eaLnBrk="1" latinLnBrk="0" hangingPunct="1">
                        <a:defRPr kumimoji="0" kern="1200">
                          <a:solidFill>
                            <a:schemeClr val="tx1"/>
                          </a:solidFill>
                          <a:latin typeface="Franklin Gothic Book"/>
                        </a:defRPr>
                      </a:lvl5pPr>
                      <a:lvl6pPr marL="2286000" algn="l" rtl="0" eaLnBrk="1" latinLnBrk="0" hangingPunct="1">
                        <a:defRPr kumimoji="0" kern="1200">
                          <a:solidFill>
                            <a:schemeClr val="tx1"/>
                          </a:solidFill>
                          <a:latin typeface="Franklin Gothic Book"/>
                        </a:defRPr>
                      </a:lvl6pPr>
                      <a:lvl7pPr marL="2743200" algn="l" rtl="0" eaLnBrk="1" latinLnBrk="0" hangingPunct="1">
                        <a:defRPr kumimoji="0" kern="1200">
                          <a:solidFill>
                            <a:schemeClr val="tx1"/>
                          </a:solidFill>
                          <a:latin typeface="Franklin Gothic Book"/>
                        </a:defRPr>
                      </a:lvl7pPr>
                      <a:lvl8pPr marL="3200400" algn="l" rtl="0" eaLnBrk="1" latinLnBrk="0" hangingPunct="1">
                        <a:defRPr kumimoji="0" kern="1200">
                          <a:solidFill>
                            <a:schemeClr val="tx1"/>
                          </a:solidFill>
                          <a:latin typeface="Franklin Gothic Book"/>
                        </a:defRPr>
                      </a:lvl8pPr>
                      <a:lvl9pPr marL="3657600" algn="l" rtl="0" eaLnBrk="1" latinLnBrk="0" hangingPunct="1">
                        <a:defRPr kumimoji="0" kern="1200">
                          <a:solidFill>
                            <a:schemeClr val="tx1"/>
                          </a:solidFill>
                          <a:latin typeface="Franklin Gothic Book"/>
                        </a:defRPr>
                      </a:lvl9pPr>
                    </a:lstStyle>
                    <a:p>
                      <a:pPr>
                        <a:lnSpc>
                          <a:spcPts val="1420"/>
                        </a:lnSpc>
                        <a:spcBef>
                          <a:spcPts val="300"/>
                        </a:spcBef>
                        <a:spcAft>
                          <a:spcPts val="300"/>
                        </a:spcAft>
                      </a:pPr>
                      <a:r>
                        <a:rPr lang="en-GB" sz="1050" b="1" spc="50" dirty="0" smtClean="0">
                          <a:effectLst/>
                          <a:latin typeface="Trebuchet MS" panose="020B0603020202020204" pitchFamily="34" charset="0"/>
                          <a:ea typeface="Times New Roman"/>
                        </a:rPr>
                        <a:t>Analysis</a:t>
                      </a:r>
                      <a:endParaRPr lang="en-GB" sz="1050" dirty="0">
                        <a:effectLst/>
                        <a:latin typeface="Trebuchet MS" panose="020B0603020202020204" pitchFamily="34" charset="0"/>
                        <a:ea typeface="Times New Roman"/>
                      </a:endParaRPr>
                    </a:p>
                  </a:txBody>
                  <a:tcPr marL="43437" marR="43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Franklin Gothic Book"/>
                        </a:defRPr>
                      </a:lvl1pPr>
                      <a:lvl2pPr marL="457200" algn="l" rtl="0" eaLnBrk="1" latinLnBrk="0" hangingPunct="1">
                        <a:defRPr kumimoji="0" kern="1200">
                          <a:solidFill>
                            <a:schemeClr val="tx1"/>
                          </a:solidFill>
                          <a:latin typeface="Franklin Gothic Book"/>
                        </a:defRPr>
                      </a:lvl2pPr>
                      <a:lvl3pPr marL="914400" algn="l" rtl="0" eaLnBrk="1" latinLnBrk="0" hangingPunct="1">
                        <a:defRPr kumimoji="0" kern="1200">
                          <a:solidFill>
                            <a:schemeClr val="tx1"/>
                          </a:solidFill>
                          <a:latin typeface="Franklin Gothic Book"/>
                        </a:defRPr>
                      </a:lvl3pPr>
                      <a:lvl4pPr marL="1371600" algn="l" rtl="0" eaLnBrk="1" latinLnBrk="0" hangingPunct="1">
                        <a:defRPr kumimoji="0" kern="1200">
                          <a:solidFill>
                            <a:schemeClr val="tx1"/>
                          </a:solidFill>
                          <a:latin typeface="Franklin Gothic Book"/>
                        </a:defRPr>
                      </a:lvl4pPr>
                      <a:lvl5pPr marL="1828800" algn="l" rtl="0" eaLnBrk="1" latinLnBrk="0" hangingPunct="1">
                        <a:defRPr kumimoji="0" kern="1200">
                          <a:solidFill>
                            <a:schemeClr val="tx1"/>
                          </a:solidFill>
                          <a:latin typeface="Franklin Gothic Book"/>
                        </a:defRPr>
                      </a:lvl5pPr>
                      <a:lvl6pPr marL="2286000" algn="l" rtl="0" eaLnBrk="1" latinLnBrk="0" hangingPunct="1">
                        <a:defRPr kumimoji="0" kern="1200">
                          <a:solidFill>
                            <a:schemeClr val="tx1"/>
                          </a:solidFill>
                          <a:latin typeface="Franklin Gothic Book"/>
                        </a:defRPr>
                      </a:lvl6pPr>
                      <a:lvl7pPr marL="2743200" algn="l" rtl="0" eaLnBrk="1" latinLnBrk="0" hangingPunct="1">
                        <a:defRPr kumimoji="0" kern="1200">
                          <a:solidFill>
                            <a:schemeClr val="tx1"/>
                          </a:solidFill>
                          <a:latin typeface="Franklin Gothic Book"/>
                        </a:defRPr>
                      </a:lvl7pPr>
                      <a:lvl8pPr marL="3200400" algn="l" rtl="0" eaLnBrk="1" latinLnBrk="0" hangingPunct="1">
                        <a:defRPr kumimoji="0" kern="1200">
                          <a:solidFill>
                            <a:schemeClr val="tx1"/>
                          </a:solidFill>
                          <a:latin typeface="Franklin Gothic Book"/>
                        </a:defRPr>
                      </a:lvl8pPr>
                      <a:lvl9pPr marL="3657600" algn="l" rtl="0" eaLnBrk="1" latinLnBrk="0" hangingPunct="1">
                        <a:defRPr kumimoji="0" kern="1200">
                          <a:solidFill>
                            <a:schemeClr val="tx1"/>
                          </a:solidFill>
                          <a:latin typeface="Franklin Gothic Book"/>
                        </a:defRPr>
                      </a:lvl9pPr>
                    </a:lstStyle>
                    <a:p>
                      <a:pPr>
                        <a:lnSpc>
                          <a:spcPts val="1420"/>
                        </a:lnSpc>
                        <a:spcBef>
                          <a:spcPts val="300"/>
                        </a:spcBef>
                        <a:spcAft>
                          <a:spcPts val="300"/>
                        </a:spcAft>
                      </a:pPr>
                      <a:r>
                        <a:rPr lang="en-GB" sz="1050" spc="50" dirty="0" smtClean="0">
                          <a:effectLst/>
                          <a:latin typeface="Trebuchet MS" panose="020B0603020202020204" pitchFamily="34" charset="0"/>
                          <a:ea typeface="Times New Roman"/>
                        </a:rPr>
                        <a:t>6 </a:t>
                      </a:r>
                      <a:r>
                        <a:rPr lang="en-GB" sz="1050" spc="50" dirty="0">
                          <a:effectLst/>
                          <a:latin typeface="Trebuchet MS" panose="020B0603020202020204" pitchFamily="34" charset="0"/>
                          <a:ea typeface="Times New Roman"/>
                        </a:rPr>
                        <a:t>marks</a:t>
                      </a:r>
                      <a:endParaRPr lang="en-GB" sz="1050" dirty="0">
                        <a:effectLst/>
                        <a:latin typeface="Trebuchet MS" panose="020B0603020202020204" pitchFamily="34" charset="0"/>
                        <a:ea typeface="Times New Roman"/>
                      </a:endParaRPr>
                    </a:p>
                  </a:txBody>
                  <a:tcPr marL="43437" marR="43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Franklin Gothic Book"/>
                        </a:defRPr>
                      </a:lvl1pPr>
                      <a:lvl2pPr marL="457200" algn="l" rtl="0" eaLnBrk="1" latinLnBrk="0" hangingPunct="1">
                        <a:defRPr kumimoji="0" kern="1200">
                          <a:solidFill>
                            <a:schemeClr val="tx1"/>
                          </a:solidFill>
                          <a:latin typeface="Franklin Gothic Book"/>
                        </a:defRPr>
                      </a:lvl2pPr>
                      <a:lvl3pPr marL="914400" algn="l" rtl="0" eaLnBrk="1" latinLnBrk="0" hangingPunct="1">
                        <a:defRPr kumimoji="0" kern="1200">
                          <a:solidFill>
                            <a:schemeClr val="tx1"/>
                          </a:solidFill>
                          <a:latin typeface="Franklin Gothic Book"/>
                        </a:defRPr>
                      </a:lvl3pPr>
                      <a:lvl4pPr marL="1371600" algn="l" rtl="0" eaLnBrk="1" latinLnBrk="0" hangingPunct="1">
                        <a:defRPr kumimoji="0" kern="1200">
                          <a:solidFill>
                            <a:schemeClr val="tx1"/>
                          </a:solidFill>
                          <a:latin typeface="Franklin Gothic Book"/>
                        </a:defRPr>
                      </a:lvl4pPr>
                      <a:lvl5pPr marL="1828800" algn="l" rtl="0" eaLnBrk="1" latinLnBrk="0" hangingPunct="1">
                        <a:defRPr kumimoji="0" kern="1200">
                          <a:solidFill>
                            <a:schemeClr val="tx1"/>
                          </a:solidFill>
                          <a:latin typeface="Franklin Gothic Book"/>
                        </a:defRPr>
                      </a:lvl5pPr>
                      <a:lvl6pPr marL="2286000" algn="l" rtl="0" eaLnBrk="1" latinLnBrk="0" hangingPunct="1">
                        <a:defRPr kumimoji="0" kern="1200">
                          <a:solidFill>
                            <a:schemeClr val="tx1"/>
                          </a:solidFill>
                          <a:latin typeface="Franklin Gothic Book"/>
                        </a:defRPr>
                      </a:lvl6pPr>
                      <a:lvl7pPr marL="2743200" algn="l" rtl="0" eaLnBrk="1" latinLnBrk="0" hangingPunct="1">
                        <a:defRPr kumimoji="0" kern="1200">
                          <a:solidFill>
                            <a:schemeClr val="tx1"/>
                          </a:solidFill>
                          <a:latin typeface="Franklin Gothic Book"/>
                        </a:defRPr>
                      </a:lvl7pPr>
                      <a:lvl8pPr marL="3200400" algn="l" rtl="0" eaLnBrk="1" latinLnBrk="0" hangingPunct="1">
                        <a:defRPr kumimoji="0" kern="1200">
                          <a:solidFill>
                            <a:schemeClr val="tx1"/>
                          </a:solidFill>
                          <a:latin typeface="Franklin Gothic Book"/>
                        </a:defRPr>
                      </a:lvl8pPr>
                      <a:lvl9pPr marL="3657600" algn="l" rtl="0" eaLnBrk="1" latinLnBrk="0" hangingPunct="1">
                        <a:defRPr kumimoji="0" kern="1200">
                          <a:solidFill>
                            <a:schemeClr val="tx1"/>
                          </a:solidFill>
                          <a:latin typeface="Franklin Gothic Book"/>
                        </a:defRPr>
                      </a:lvl9pPr>
                    </a:lstStyle>
                    <a:p>
                      <a:pPr marL="14605">
                        <a:lnSpc>
                          <a:spcPts val="1420"/>
                        </a:lnSpc>
                        <a:spcBef>
                          <a:spcPts val="300"/>
                        </a:spcBef>
                        <a:spcAft>
                          <a:spcPts val="300"/>
                        </a:spcAft>
                      </a:pPr>
                      <a:r>
                        <a:rPr lang="en-GB" sz="1050" dirty="0" smtClean="0">
                          <a:effectLst/>
                          <a:latin typeface="Trebuchet MS" panose="020B0603020202020204" pitchFamily="34" charset="0"/>
                          <a:ea typeface="Times New Roman"/>
                        </a:rPr>
                        <a:t>There is</a:t>
                      </a:r>
                    </a:p>
                    <a:p>
                      <a:pPr marL="186055" indent="-171450">
                        <a:lnSpc>
                          <a:spcPts val="1420"/>
                        </a:lnSpc>
                        <a:spcBef>
                          <a:spcPts val="300"/>
                        </a:spcBef>
                        <a:spcAft>
                          <a:spcPts val="300"/>
                        </a:spcAft>
                        <a:buFont typeface="Arial" panose="020B0604020202020204" pitchFamily="34" charset="0"/>
                        <a:buChar char="•"/>
                      </a:pPr>
                      <a:r>
                        <a:rPr lang="en-GB" sz="1050" dirty="0" smtClean="0">
                          <a:effectLst/>
                          <a:latin typeface="Trebuchet MS" panose="020B0603020202020204" pitchFamily="34" charset="0"/>
                          <a:ea typeface="Times New Roman"/>
                        </a:rPr>
                        <a:t>consideration of aspects of each factor</a:t>
                      </a:r>
                    </a:p>
                    <a:p>
                      <a:pPr marL="14605" indent="0">
                        <a:lnSpc>
                          <a:spcPts val="1420"/>
                        </a:lnSpc>
                        <a:spcBef>
                          <a:spcPts val="300"/>
                        </a:spcBef>
                        <a:spcAft>
                          <a:spcPts val="300"/>
                        </a:spcAft>
                        <a:buFont typeface="Arial" panose="020B0604020202020204" pitchFamily="34" charset="0"/>
                        <a:buNone/>
                      </a:pPr>
                      <a:r>
                        <a:rPr lang="en-GB" sz="1050" baseline="0" dirty="0" smtClean="0">
                          <a:effectLst/>
                          <a:latin typeface="Trebuchet MS" panose="020B0603020202020204" pitchFamily="34" charset="0"/>
                          <a:ea typeface="Times New Roman"/>
                        </a:rPr>
                        <a:t> </a:t>
                      </a:r>
                      <a:r>
                        <a:rPr lang="en-GB" sz="1050" i="1" baseline="0" dirty="0" smtClean="0">
                          <a:effectLst/>
                          <a:latin typeface="Trebuchet MS" panose="020B0603020202020204" pitchFamily="34" charset="0"/>
                          <a:ea typeface="Times New Roman"/>
                        </a:rPr>
                        <a:t>( Analysis (4) lower order skill)</a:t>
                      </a:r>
                      <a:endParaRPr lang="en-GB" sz="1050" i="1" dirty="0" smtClean="0">
                        <a:effectLst/>
                        <a:latin typeface="Trebuchet MS" panose="020B0603020202020204" pitchFamily="34" charset="0"/>
                        <a:ea typeface="Times New Roman"/>
                      </a:endParaRPr>
                    </a:p>
                    <a:p>
                      <a:pPr marL="186055" indent="-171450">
                        <a:lnSpc>
                          <a:spcPts val="1420"/>
                        </a:lnSpc>
                        <a:spcBef>
                          <a:spcPts val="300"/>
                        </a:spcBef>
                        <a:spcAft>
                          <a:spcPts val="300"/>
                        </a:spcAft>
                        <a:buFont typeface="Arial" panose="020B0604020202020204" pitchFamily="34" charset="0"/>
                        <a:buChar char="•"/>
                      </a:pPr>
                      <a:r>
                        <a:rPr lang="en-GB" sz="1050" dirty="0" smtClean="0">
                          <a:effectLst/>
                          <a:latin typeface="Trebuchet MS" panose="020B0603020202020204" pitchFamily="34" charset="0"/>
                          <a:ea typeface="Times New Roman"/>
                        </a:rPr>
                        <a:t>an exploration of how the factors relate to each other and/or</a:t>
                      </a:r>
                      <a:r>
                        <a:rPr lang="en-GB" sz="1050" baseline="0" dirty="0" smtClean="0">
                          <a:effectLst/>
                          <a:latin typeface="Trebuchet MS" panose="020B0603020202020204" pitchFamily="34" charset="0"/>
                          <a:ea typeface="Times New Roman"/>
                        </a:rPr>
                        <a:t> to the question</a:t>
                      </a:r>
                      <a:endParaRPr lang="en-GB" sz="1050" dirty="0" smtClean="0">
                        <a:effectLst/>
                        <a:latin typeface="Trebuchet MS" panose="020B0603020202020204" pitchFamily="34" charset="0"/>
                        <a:ea typeface="Times New Roman"/>
                      </a:endParaRPr>
                    </a:p>
                    <a:p>
                      <a:pPr marL="14605" indent="0">
                        <a:lnSpc>
                          <a:spcPts val="1420"/>
                        </a:lnSpc>
                        <a:spcBef>
                          <a:spcPts val="300"/>
                        </a:spcBef>
                        <a:spcAft>
                          <a:spcPts val="300"/>
                        </a:spcAft>
                        <a:buFont typeface="Arial" panose="020B0604020202020204" pitchFamily="34" charset="0"/>
                        <a:buNone/>
                      </a:pPr>
                      <a:r>
                        <a:rPr lang="en-GB" sz="1050" i="1" dirty="0" smtClean="0">
                          <a:effectLst/>
                          <a:latin typeface="Trebuchet MS" panose="020B0603020202020204" pitchFamily="34" charset="0"/>
                          <a:ea typeface="Times New Roman"/>
                        </a:rPr>
                        <a:t> ( Analysis (6) middle order skill)</a:t>
                      </a:r>
                    </a:p>
                  </a:txBody>
                  <a:tcPr marL="43437" marR="43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550373">
                <a:tc>
                  <a:txBody>
                    <a:bodyPr/>
                    <a:lstStyle>
                      <a:lvl1pPr marL="0" algn="l" rtl="0" eaLnBrk="1" latinLnBrk="0" hangingPunct="1">
                        <a:defRPr kumimoji="0" kern="1200">
                          <a:solidFill>
                            <a:schemeClr val="tx1"/>
                          </a:solidFill>
                          <a:latin typeface="Franklin Gothic Book"/>
                        </a:defRPr>
                      </a:lvl1pPr>
                      <a:lvl2pPr marL="457200" algn="l" rtl="0" eaLnBrk="1" latinLnBrk="0" hangingPunct="1">
                        <a:defRPr kumimoji="0" kern="1200">
                          <a:solidFill>
                            <a:schemeClr val="tx1"/>
                          </a:solidFill>
                          <a:latin typeface="Franklin Gothic Book"/>
                        </a:defRPr>
                      </a:lvl2pPr>
                      <a:lvl3pPr marL="914400" algn="l" rtl="0" eaLnBrk="1" latinLnBrk="0" hangingPunct="1">
                        <a:defRPr kumimoji="0" kern="1200">
                          <a:solidFill>
                            <a:schemeClr val="tx1"/>
                          </a:solidFill>
                          <a:latin typeface="Franklin Gothic Book"/>
                        </a:defRPr>
                      </a:lvl3pPr>
                      <a:lvl4pPr marL="1371600" algn="l" rtl="0" eaLnBrk="1" latinLnBrk="0" hangingPunct="1">
                        <a:defRPr kumimoji="0" kern="1200">
                          <a:solidFill>
                            <a:schemeClr val="tx1"/>
                          </a:solidFill>
                          <a:latin typeface="Franklin Gothic Book"/>
                        </a:defRPr>
                      </a:lvl4pPr>
                      <a:lvl5pPr marL="1828800" algn="l" rtl="0" eaLnBrk="1" latinLnBrk="0" hangingPunct="1">
                        <a:defRPr kumimoji="0" kern="1200">
                          <a:solidFill>
                            <a:schemeClr val="tx1"/>
                          </a:solidFill>
                          <a:latin typeface="Franklin Gothic Book"/>
                        </a:defRPr>
                      </a:lvl5pPr>
                      <a:lvl6pPr marL="2286000" algn="l" rtl="0" eaLnBrk="1" latinLnBrk="0" hangingPunct="1">
                        <a:defRPr kumimoji="0" kern="1200">
                          <a:solidFill>
                            <a:schemeClr val="tx1"/>
                          </a:solidFill>
                          <a:latin typeface="Franklin Gothic Book"/>
                        </a:defRPr>
                      </a:lvl6pPr>
                      <a:lvl7pPr marL="2743200" algn="l" rtl="0" eaLnBrk="1" latinLnBrk="0" hangingPunct="1">
                        <a:defRPr kumimoji="0" kern="1200">
                          <a:solidFill>
                            <a:schemeClr val="tx1"/>
                          </a:solidFill>
                          <a:latin typeface="Franklin Gothic Book"/>
                        </a:defRPr>
                      </a:lvl7pPr>
                      <a:lvl8pPr marL="3200400" algn="l" rtl="0" eaLnBrk="1" latinLnBrk="0" hangingPunct="1">
                        <a:defRPr kumimoji="0" kern="1200">
                          <a:solidFill>
                            <a:schemeClr val="tx1"/>
                          </a:solidFill>
                          <a:latin typeface="Franklin Gothic Book"/>
                        </a:defRPr>
                      </a:lvl8pPr>
                      <a:lvl9pPr marL="3657600" algn="l" rtl="0" eaLnBrk="1" latinLnBrk="0" hangingPunct="1">
                        <a:defRPr kumimoji="0" kern="1200">
                          <a:solidFill>
                            <a:schemeClr val="tx1"/>
                          </a:solidFill>
                          <a:latin typeface="Franklin Gothic Book"/>
                        </a:defRPr>
                      </a:lvl9pPr>
                    </a:lstStyle>
                    <a:p>
                      <a:pPr>
                        <a:lnSpc>
                          <a:spcPts val="1420"/>
                        </a:lnSpc>
                        <a:spcBef>
                          <a:spcPts val="300"/>
                        </a:spcBef>
                        <a:spcAft>
                          <a:spcPts val="300"/>
                        </a:spcAft>
                      </a:pPr>
                      <a:r>
                        <a:rPr lang="en-GB" sz="1050" b="1" spc="50" dirty="0" smtClean="0">
                          <a:effectLst/>
                          <a:latin typeface="Trebuchet MS" panose="020B0603020202020204" pitchFamily="34" charset="0"/>
                          <a:ea typeface="Times New Roman"/>
                        </a:rPr>
                        <a:t>Evaluation</a:t>
                      </a:r>
                      <a:endParaRPr lang="en-GB" sz="1050" dirty="0">
                        <a:effectLst/>
                        <a:latin typeface="Trebuchet MS" panose="020B0603020202020204" pitchFamily="34" charset="0"/>
                        <a:ea typeface="Times New Roman"/>
                      </a:endParaRPr>
                    </a:p>
                  </a:txBody>
                  <a:tcPr marL="43437" marR="43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Franklin Gothic Book"/>
                        </a:defRPr>
                      </a:lvl1pPr>
                      <a:lvl2pPr marL="457200" algn="l" rtl="0" eaLnBrk="1" latinLnBrk="0" hangingPunct="1">
                        <a:defRPr kumimoji="0" kern="1200">
                          <a:solidFill>
                            <a:schemeClr val="tx1"/>
                          </a:solidFill>
                          <a:latin typeface="Franklin Gothic Book"/>
                        </a:defRPr>
                      </a:lvl2pPr>
                      <a:lvl3pPr marL="914400" algn="l" rtl="0" eaLnBrk="1" latinLnBrk="0" hangingPunct="1">
                        <a:defRPr kumimoji="0" kern="1200">
                          <a:solidFill>
                            <a:schemeClr val="tx1"/>
                          </a:solidFill>
                          <a:latin typeface="Franklin Gothic Book"/>
                        </a:defRPr>
                      </a:lvl3pPr>
                      <a:lvl4pPr marL="1371600" algn="l" rtl="0" eaLnBrk="1" latinLnBrk="0" hangingPunct="1">
                        <a:defRPr kumimoji="0" kern="1200">
                          <a:solidFill>
                            <a:schemeClr val="tx1"/>
                          </a:solidFill>
                          <a:latin typeface="Franklin Gothic Book"/>
                        </a:defRPr>
                      </a:lvl4pPr>
                      <a:lvl5pPr marL="1828800" algn="l" rtl="0" eaLnBrk="1" latinLnBrk="0" hangingPunct="1">
                        <a:defRPr kumimoji="0" kern="1200">
                          <a:solidFill>
                            <a:schemeClr val="tx1"/>
                          </a:solidFill>
                          <a:latin typeface="Franklin Gothic Book"/>
                        </a:defRPr>
                      </a:lvl5pPr>
                      <a:lvl6pPr marL="2286000" algn="l" rtl="0" eaLnBrk="1" latinLnBrk="0" hangingPunct="1">
                        <a:defRPr kumimoji="0" kern="1200">
                          <a:solidFill>
                            <a:schemeClr val="tx1"/>
                          </a:solidFill>
                          <a:latin typeface="Franklin Gothic Book"/>
                        </a:defRPr>
                      </a:lvl6pPr>
                      <a:lvl7pPr marL="2743200" algn="l" rtl="0" eaLnBrk="1" latinLnBrk="0" hangingPunct="1">
                        <a:defRPr kumimoji="0" kern="1200">
                          <a:solidFill>
                            <a:schemeClr val="tx1"/>
                          </a:solidFill>
                          <a:latin typeface="Franklin Gothic Book"/>
                        </a:defRPr>
                      </a:lvl7pPr>
                      <a:lvl8pPr marL="3200400" algn="l" rtl="0" eaLnBrk="1" latinLnBrk="0" hangingPunct="1">
                        <a:defRPr kumimoji="0" kern="1200">
                          <a:solidFill>
                            <a:schemeClr val="tx1"/>
                          </a:solidFill>
                          <a:latin typeface="Franklin Gothic Book"/>
                        </a:defRPr>
                      </a:lvl8pPr>
                      <a:lvl9pPr marL="3657600" algn="l" rtl="0" eaLnBrk="1" latinLnBrk="0" hangingPunct="1">
                        <a:defRPr kumimoji="0" kern="1200">
                          <a:solidFill>
                            <a:schemeClr val="tx1"/>
                          </a:solidFill>
                          <a:latin typeface="Franklin Gothic Book"/>
                        </a:defRPr>
                      </a:lvl9pPr>
                    </a:lstStyle>
                    <a:p>
                      <a:pPr>
                        <a:lnSpc>
                          <a:spcPts val="1420"/>
                        </a:lnSpc>
                        <a:spcBef>
                          <a:spcPts val="300"/>
                        </a:spcBef>
                        <a:spcAft>
                          <a:spcPts val="300"/>
                        </a:spcAft>
                      </a:pPr>
                      <a:r>
                        <a:rPr lang="en-GB" sz="1050" spc="50" dirty="0" smtClean="0">
                          <a:effectLst/>
                          <a:latin typeface="Trebuchet MS" panose="020B0603020202020204" pitchFamily="34" charset="0"/>
                          <a:ea typeface="Times New Roman"/>
                        </a:rPr>
                        <a:t>4 </a:t>
                      </a:r>
                      <a:r>
                        <a:rPr lang="en-GB" sz="1050" spc="50" dirty="0">
                          <a:effectLst/>
                          <a:latin typeface="Trebuchet MS" panose="020B0603020202020204" pitchFamily="34" charset="0"/>
                          <a:ea typeface="Times New Roman"/>
                        </a:rPr>
                        <a:t>marks</a:t>
                      </a:r>
                      <a:endParaRPr lang="en-GB" sz="1050" dirty="0">
                        <a:effectLst/>
                        <a:latin typeface="Trebuchet MS" panose="020B0603020202020204" pitchFamily="34" charset="0"/>
                        <a:ea typeface="Times New Roman"/>
                      </a:endParaRPr>
                    </a:p>
                  </a:txBody>
                  <a:tcPr marL="43437" marR="43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Franklin Gothic Book"/>
                        </a:defRPr>
                      </a:lvl1pPr>
                      <a:lvl2pPr marL="457200" algn="l" rtl="0" eaLnBrk="1" latinLnBrk="0" hangingPunct="1">
                        <a:defRPr kumimoji="0" kern="1200">
                          <a:solidFill>
                            <a:schemeClr val="tx1"/>
                          </a:solidFill>
                          <a:latin typeface="Franklin Gothic Book"/>
                        </a:defRPr>
                      </a:lvl2pPr>
                      <a:lvl3pPr marL="914400" algn="l" rtl="0" eaLnBrk="1" latinLnBrk="0" hangingPunct="1">
                        <a:defRPr kumimoji="0" kern="1200">
                          <a:solidFill>
                            <a:schemeClr val="tx1"/>
                          </a:solidFill>
                          <a:latin typeface="Franklin Gothic Book"/>
                        </a:defRPr>
                      </a:lvl3pPr>
                      <a:lvl4pPr marL="1371600" algn="l" rtl="0" eaLnBrk="1" latinLnBrk="0" hangingPunct="1">
                        <a:defRPr kumimoji="0" kern="1200">
                          <a:solidFill>
                            <a:schemeClr val="tx1"/>
                          </a:solidFill>
                          <a:latin typeface="Franklin Gothic Book"/>
                        </a:defRPr>
                      </a:lvl4pPr>
                      <a:lvl5pPr marL="1828800" algn="l" rtl="0" eaLnBrk="1" latinLnBrk="0" hangingPunct="1">
                        <a:defRPr kumimoji="0" kern="1200">
                          <a:solidFill>
                            <a:schemeClr val="tx1"/>
                          </a:solidFill>
                          <a:latin typeface="Franklin Gothic Book"/>
                        </a:defRPr>
                      </a:lvl5pPr>
                      <a:lvl6pPr marL="2286000" algn="l" rtl="0" eaLnBrk="1" latinLnBrk="0" hangingPunct="1">
                        <a:defRPr kumimoji="0" kern="1200">
                          <a:solidFill>
                            <a:schemeClr val="tx1"/>
                          </a:solidFill>
                          <a:latin typeface="Franklin Gothic Book"/>
                        </a:defRPr>
                      </a:lvl6pPr>
                      <a:lvl7pPr marL="2743200" algn="l" rtl="0" eaLnBrk="1" latinLnBrk="0" hangingPunct="1">
                        <a:defRPr kumimoji="0" kern="1200">
                          <a:solidFill>
                            <a:schemeClr val="tx1"/>
                          </a:solidFill>
                          <a:latin typeface="Franklin Gothic Book"/>
                        </a:defRPr>
                      </a:lvl7pPr>
                      <a:lvl8pPr marL="3200400" algn="l" rtl="0" eaLnBrk="1" latinLnBrk="0" hangingPunct="1">
                        <a:defRPr kumimoji="0" kern="1200">
                          <a:solidFill>
                            <a:schemeClr val="tx1"/>
                          </a:solidFill>
                          <a:latin typeface="Franklin Gothic Book"/>
                        </a:defRPr>
                      </a:lvl8pPr>
                      <a:lvl9pPr marL="3657600" algn="l" rtl="0" eaLnBrk="1" latinLnBrk="0" hangingPunct="1">
                        <a:defRPr kumimoji="0" kern="1200">
                          <a:solidFill>
                            <a:schemeClr val="tx1"/>
                          </a:solidFill>
                          <a:latin typeface="Franklin Gothic Book"/>
                        </a:defRPr>
                      </a:lvl9pPr>
                    </a:lstStyle>
                    <a:p>
                      <a:pPr marL="14605" marR="0" lvl="0" indent="0" algn="l" defTabSz="914400" rtl="0" eaLnBrk="1" fontAlgn="auto" latinLnBrk="0" hangingPunct="1">
                        <a:lnSpc>
                          <a:spcPts val="1420"/>
                        </a:lnSpc>
                        <a:spcBef>
                          <a:spcPts val="300"/>
                        </a:spcBef>
                        <a:spcAft>
                          <a:spcPts val="300"/>
                        </a:spcAft>
                        <a:buClrTx/>
                        <a:buSzTx/>
                        <a:buFontTx/>
                        <a:buNone/>
                        <a:tabLst/>
                        <a:defRPr/>
                      </a:pPr>
                      <a:r>
                        <a:rPr kumimoji="0" lang="en-GB" sz="1050" b="0" i="0" u="none" strike="noStrike" kern="1200" cap="none" spc="50" normalizeH="0" baseline="0" noProof="0" dirty="0" smtClean="0">
                          <a:ln>
                            <a:noFill/>
                          </a:ln>
                          <a:solidFill>
                            <a:prstClr val="black"/>
                          </a:solidFill>
                          <a:effectLst/>
                          <a:uLnTx/>
                          <a:uFillTx/>
                          <a:latin typeface="Trebuchet MS" panose="020B0603020202020204" pitchFamily="34" charset="0"/>
                          <a:ea typeface="Times New Roman"/>
                          <a:cs typeface="+mn-cs"/>
                        </a:rPr>
                        <a:t>There are </a:t>
                      </a:r>
                    </a:p>
                    <a:p>
                      <a:pPr marL="186055" marR="0" lvl="0" indent="-171450" algn="l" defTabSz="914400" rtl="0" eaLnBrk="1" fontAlgn="auto" latinLnBrk="0" hangingPunct="1">
                        <a:lnSpc>
                          <a:spcPts val="1420"/>
                        </a:lnSpc>
                        <a:spcBef>
                          <a:spcPts val="300"/>
                        </a:spcBef>
                        <a:spcAft>
                          <a:spcPts val="300"/>
                        </a:spcAft>
                        <a:buClrTx/>
                        <a:buSzTx/>
                        <a:buFont typeface="Arial" panose="020B0604020202020204" pitchFamily="34" charset="0"/>
                        <a:buChar char="•"/>
                        <a:tabLst/>
                        <a:defRPr/>
                      </a:pPr>
                      <a:r>
                        <a:rPr kumimoji="0" lang="en-GB" sz="1050" b="0" i="0" u="none" strike="noStrike" kern="1200" cap="none" spc="50" normalizeH="0" baseline="0" noProof="0" dirty="0" smtClean="0">
                          <a:ln>
                            <a:noFill/>
                          </a:ln>
                          <a:solidFill>
                            <a:prstClr val="black"/>
                          </a:solidFill>
                          <a:effectLst/>
                          <a:uLnTx/>
                          <a:uFillTx/>
                          <a:latin typeface="Trebuchet MS" panose="020B0603020202020204" pitchFamily="34" charset="0"/>
                          <a:ea typeface="Times New Roman"/>
                          <a:cs typeface="+mn-cs"/>
                        </a:rPr>
                        <a:t>judgements about how well the factors address the question</a:t>
                      </a:r>
                    </a:p>
                    <a:p>
                      <a:pPr marL="186055" marR="0" lvl="0" indent="-171450" algn="l" defTabSz="914400" rtl="0" eaLnBrk="1" fontAlgn="auto" latinLnBrk="0" hangingPunct="1">
                        <a:lnSpc>
                          <a:spcPts val="1420"/>
                        </a:lnSpc>
                        <a:spcBef>
                          <a:spcPts val="300"/>
                        </a:spcBef>
                        <a:spcAft>
                          <a:spcPts val="300"/>
                        </a:spcAft>
                        <a:buClrTx/>
                        <a:buSzTx/>
                        <a:buFont typeface="Arial" panose="020B0604020202020204" pitchFamily="34" charset="0"/>
                        <a:buChar char="•"/>
                        <a:tabLst/>
                        <a:defRPr/>
                      </a:pPr>
                      <a:r>
                        <a:rPr kumimoji="0" lang="en-GB" sz="1050" b="0" i="0" u="none" strike="noStrike" kern="1200" cap="none" spc="50" normalizeH="0" baseline="0" noProof="0" dirty="0" smtClean="0">
                          <a:ln>
                            <a:noFill/>
                          </a:ln>
                          <a:solidFill>
                            <a:prstClr val="black"/>
                          </a:solidFill>
                          <a:effectLst/>
                          <a:uLnTx/>
                          <a:uFillTx/>
                          <a:latin typeface="Trebuchet MS" panose="020B0603020202020204" pitchFamily="34" charset="0"/>
                          <a:ea typeface="Times New Roman"/>
                          <a:cs typeface="+mn-cs"/>
                        </a:rPr>
                        <a:t>a linking of judgements to form a line of argument</a:t>
                      </a:r>
                    </a:p>
                    <a:p>
                      <a:pPr marL="14605" marR="0" lvl="0" indent="0" algn="l" defTabSz="914400" rtl="0" eaLnBrk="1" fontAlgn="auto" latinLnBrk="0" hangingPunct="1">
                        <a:lnSpc>
                          <a:spcPts val="1420"/>
                        </a:lnSpc>
                        <a:spcBef>
                          <a:spcPts val="300"/>
                        </a:spcBef>
                        <a:spcAft>
                          <a:spcPts val="300"/>
                        </a:spcAft>
                        <a:buClrTx/>
                        <a:buSzTx/>
                        <a:buFont typeface="Arial" panose="020B0604020202020204" pitchFamily="34" charset="0"/>
                        <a:buNone/>
                        <a:tabLst/>
                        <a:defRPr/>
                      </a:pPr>
                      <a:r>
                        <a:rPr kumimoji="0" lang="en-GB" sz="1050" b="0" i="1" u="none" strike="noStrike" kern="1200" cap="none" spc="50" normalizeH="0" baseline="0" noProof="0" dirty="0" smtClean="0">
                          <a:ln>
                            <a:noFill/>
                          </a:ln>
                          <a:solidFill>
                            <a:prstClr val="black"/>
                          </a:solidFill>
                          <a:effectLst/>
                          <a:uLnTx/>
                          <a:uFillTx/>
                          <a:latin typeface="Trebuchet MS" panose="020B0603020202020204" pitchFamily="34" charset="0"/>
                          <a:ea typeface="Times New Roman"/>
                          <a:cs typeface="+mn-cs"/>
                        </a:rPr>
                        <a:t>  ( Evaluation (4) higher order skill)</a:t>
                      </a:r>
                    </a:p>
                    <a:p>
                      <a:pPr marL="14605" marR="0" lvl="0" indent="0" algn="l" defTabSz="914400" rtl="0" eaLnBrk="1" fontAlgn="auto" latinLnBrk="0" hangingPunct="1">
                        <a:lnSpc>
                          <a:spcPts val="1420"/>
                        </a:lnSpc>
                        <a:spcBef>
                          <a:spcPts val="300"/>
                        </a:spcBef>
                        <a:spcAft>
                          <a:spcPts val="30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Trebuchet MS" panose="020B0603020202020204" pitchFamily="34" charset="0"/>
                        <a:ea typeface="Times New Roman"/>
                        <a:cs typeface="+mn-cs"/>
                      </a:endParaRPr>
                    </a:p>
                  </a:txBody>
                  <a:tcPr marL="43437" marR="43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2959803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4008" y="2420888"/>
            <a:ext cx="3313355" cy="1702160"/>
          </a:xfrm>
        </p:spPr>
        <p:txBody>
          <a:bodyPr>
            <a:normAutofit/>
          </a:bodyPr>
          <a:lstStyle/>
          <a:p>
            <a:r>
              <a:rPr lang="en-GB" sz="2800" dirty="0" smtClean="0"/>
              <a:t>The new Higher History</a:t>
            </a:r>
            <a:endParaRPr lang="en-GB" sz="2800" dirty="0"/>
          </a:p>
        </p:txBody>
      </p:sp>
      <p:sp>
        <p:nvSpPr>
          <p:cNvPr id="3" name="Subtitle 2"/>
          <p:cNvSpPr>
            <a:spLocks noGrp="1"/>
          </p:cNvSpPr>
          <p:nvPr>
            <p:ph type="subTitle" idx="1"/>
          </p:nvPr>
        </p:nvSpPr>
        <p:spPr>
          <a:xfrm>
            <a:off x="4644008" y="4149080"/>
            <a:ext cx="3309803" cy="1260629"/>
          </a:xfrm>
        </p:spPr>
        <p:txBody>
          <a:bodyPr>
            <a:normAutofit lnSpcReduction="10000"/>
          </a:bodyPr>
          <a:lstStyle/>
          <a:p>
            <a:pPr algn="ctr"/>
            <a:r>
              <a:rPr lang="en-GB" dirty="0" smtClean="0"/>
              <a:t>Extended Response Questions (20 marks)</a:t>
            </a:r>
          </a:p>
          <a:p>
            <a:pPr algn="ctr"/>
            <a:r>
              <a:rPr lang="en-GB" sz="2400" i="1" dirty="0" smtClean="0"/>
              <a:t>Questions?</a:t>
            </a:r>
          </a:p>
          <a:p>
            <a:pPr algn="ctr"/>
            <a:r>
              <a:rPr lang="en-GB" altLang="en-US" sz="1200" dirty="0">
                <a:solidFill>
                  <a:srgbClr val="465E9C"/>
                </a:solidFill>
                <a:latin typeface="Franklin Gothic Book"/>
                <a:hlinkClick r:id="rId2"/>
              </a:rPr>
              <a:t>Denise.Dunlop@sqa.org.uk</a:t>
            </a:r>
            <a:endParaRPr lang="en-GB" sz="2400" i="1" dirty="0"/>
          </a:p>
        </p:txBody>
      </p:sp>
    </p:spTree>
    <p:extLst>
      <p:ext uri="{BB962C8B-B14F-4D97-AF65-F5344CB8AC3E}">
        <p14:creationId xmlns:p14="http://schemas.microsoft.com/office/powerpoint/2010/main" val="2602515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052736"/>
            <a:ext cx="7024744" cy="1143000"/>
          </a:xfrm>
        </p:spPr>
        <p:txBody>
          <a:bodyPr>
            <a:normAutofit/>
          </a:bodyPr>
          <a:lstStyle/>
          <a:p>
            <a:r>
              <a:rPr lang="en-GB" dirty="0" smtClean="0"/>
              <a:t>Timing </a:t>
            </a:r>
            <a:r>
              <a:rPr lang="en-GB" sz="2400" dirty="0" smtClean="0"/>
              <a:t>2 hours 20 minutes/60 marks</a:t>
            </a:r>
            <a:endParaRPr lang="en-GB" sz="2400" dirty="0"/>
          </a:p>
        </p:txBody>
      </p:sp>
      <p:sp>
        <p:nvSpPr>
          <p:cNvPr id="4" name="Content Placeholder 3"/>
          <p:cNvSpPr>
            <a:spLocks noGrp="1"/>
          </p:cNvSpPr>
          <p:nvPr>
            <p:ph sz="quarter" idx="14"/>
          </p:nvPr>
        </p:nvSpPr>
        <p:spPr>
          <a:xfrm>
            <a:off x="4644008" y="2276872"/>
            <a:ext cx="3419856" cy="3673583"/>
          </a:xfrm>
        </p:spPr>
        <p:txBody>
          <a:bodyPr>
            <a:normAutofit fontScale="77500" lnSpcReduction="20000"/>
          </a:bodyPr>
          <a:lstStyle/>
          <a:p>
            <a:r>
              <a:rPr lang="en-GB" dirty="0" smtClean="0"/>
              <a:t>No longer a Paper 1 and Paper 2 </a:t>
            </a:r>
          </a:p>
          <a:p>
            <a:r>
              <a:rPr lang="en-GB" dirty="0" smtClean="0"/>
              <a:t>Section 1 Scottish 3 questions 4 sources 20 marks</a:t>
            </a:r>
          </a:p>
          <a:p>
            <a:r>
              <a:rPr lang="en-GB" dirty="0" smtClean="0"/>
              <a:t>Section 2 British 1 Extended Response from a choice of 3 questions 20 marks</a:t>
            </a:r>
          </a:p>
          <a:p>
            <a:r>
              <a:rPr lang="en-GB" dirty="0" smtClean="0"/>
              <a:t>Section 3 European and World 1 Extended Response from a choice of 3 questions 20 marks</a:t>
            </a:r>
          </a:p>
          <a:p>
            <a:endParaRPr lang="en-GB" dirty="0" smtClean="0"/>
          </a:p>
        </p:txBody>
      </p:sp>
      <p:pic>
        <p:nvPicPr>
          <p:cNvPr id="2050"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564904"/>
            <a:ext cx="3090940" cy="334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307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prstClr val="black"/>
                </a:solidFill>
                <a:effectLst/>
                <a:latin typeface="TrebuchetMS-Bold"/>
              </a:rPr>
              <a:t>SECTION 2 — BRITISH — 20 marks</a:t>
            </a:r>
            <a:br>
              <a:rPr lang="en-US" sz="2000" dirty="0">
                <a:solidFill>
                  <a:prstClr val="black"/>
                </a:solidFill>
                <a:effectLst/>
                <a:latin typeface="TrebuchetMS-Bold"/>
              </a:rPr>
            </a:br>
            <a:r>
              <a:rPr lang="en-US" sz="2000" dirty="0">
                <a:solidFill>
                  <a:prstClr val="black"/>
                </a:solidFill>
                <a:effectLst/>
                <a:latin typeface="TrebuchetMS-Bold"/>
              </a:rPr>
              <a:t>SECTION 3 — EUROPEAN AND WORLD— 20 marks</a:t>
            </a:r>
            <a:endParaRPr lang="en-GB" dirty="0"/>
          </a:p>
        </p:txBody>
      </p:sp>
      <p:sp>
        <p:nvSpPr>
          <p:cNvPr id="3" name="Content Placeholder 2"/>
          <p:cNvSpPr>
            <a:spLocks noGrp="1"/>
          </p:cNvSpPr>
          <p:nvPr>
            <p:ph idx="1"/>
          </p:nvPr>
        </p:nvSpPr>
        <p:spPr/>
        <p:txBody>
          <a:bodyPr/>
          <a:lstStyle/>
          <a:p>
            <a:pPr marL="0" lvl="0" indent="0">
              <a:spcBef>
                <a:spcPct val="20000"/>
              </a:spcBef>
              <a:buClr>
                <a:srgbClr val="AA2B1E"/>
              </a:buClr>
              <a:buSzPct val="85000"/>
              <a:buNone/>
            </a:pPr>
            <a:r>
              <a:rPr lang="en-GB" sz="2000" i="1" dirty="0">
                <a:solidFill>
                  <a:prstClr val="black"/>
                </a:solidFill>
                <a:latin typeface="Trebuchet MS" panose="020B0603020202020204" pitchFamily="34" charset="0"/>
              </a:rPr>
              <a:t>Sections 2 and 3 ask candidates to write an extended </a:t>
            </a:r>
            <a:r>
              <a:rPr lang="en-GB" sz="2000" i="1" dirty="0" smtClean="0">
                <a:solidFill>
                  <a:prstClr val="black"/>
                </a:solidFill>
                <a:latin typeface="Trebuchet MS" panose="020B0603020202020204" pitchFamily="34" charset="0"/>
              </a:rPr>
              <a:t>response. </a:t>
            </a:r>
            <a:r>
              <a:rPr lang="en-GB" sz="2000" i="1" dirty="0">
                <a:solidFill>
                  <a:prstClr val="black"/>
                </a:solidFill>
                <a:latin typeface="Trebuchet MS" panose="020B0603020202020204" pitchFamily="34" charset="0"/>
              </a:rPr>
              <a:t>In each section, candidates will have a choice of three questions, each of which will relate to a different issue.</a:t>
            </a:r>
          </a:p>
          <a:p>
            <a:pPr marL="0" lvl="0" indent="0">
              <a:spcBef>
                <a:spcPct val="20000"/>
              </a:spcBef>
              <a:buClr>
                <a:srgbClr val="AA2B1E"/>
              </a:buClr>
              <a:buSzPct val="85000"/>
              <a:buNone/>
            </a:pPr>
            <a:endParaRPr lang="en-GB" sz="2000" i="1" dirty="0">
              <a:solidFill>
                <a:prstClr val="black"/>
              </a:solidFill>
              <a:latin typeface="Trebuchet MS" panose="020B0603020202020204" pitchFamily="34" charset="0"/>
            </a:endParaRPr>
          </a:p>
          <a:p>
            <a:pPr marL="0" lvl="0" indent="0">
              <a:spcBef>
                <a:spcPct val="20000"/>
              </a:spcBef>
              <a:buClr>
                <a:srgbClr val="AA2B1E"/>
              </a:buClr>
              <a:buSzPct val="85000"/>
              <a:buNone/>
            </a:pPr>
            <a:r>
              <a:rPr lang="en-GB" sz="2000" i="1" dirty="0">
                <a:solidFill>
                  <a:prstClr val="black"/>
                </a:solidFill>
                <a:latin typeface="Trebuchet MS" panose="020B0603020202020204" pitchFamily="34" charset="0"/>
              </a:rPr>
              <a:t>Two main types of question will be asked:</a:t>
            </a:r>
            <a:endParaRPr lang="en-GB" sz="2000" dirty="0">
              <a:solidFill>
                <a:prstClr val="black"/>
              </a:solidFill>
              <a:latin typeface="Trebuchet MS" panose="020B0603020202020204" pitchFamily="34" charset="0"/>
            </a:endParaRPr>
          </a:p>
          <a:p>
            <a:pPr marL="274320" lvl="0" indent="-274320">
              <a:spcBef>
                <a:spcPct val="20000"/>
              </a:spcBef>
              <a:buClr>
                <a:srgbClr val="AA2B1E"/>
              </a:buClr>
              <a:buSzPct val="85000"/>
              <a:buFont typeface="Brush Script MT" pitchFamily="66" charset="0"/>
              <a:buChar char="O"/>
            </a:pPr>
            <a:r>
              <a:rPr lang="en-GB" sz="2000" b="1" dirty="0">
                <a:solidFill>
                  <a:prstClr val="black"/>
                </a:solidFill>
                <a:latin typeface="Trebuchet MS" panose="020B0603020202020204" pitchFamily="34" charset="0"/>
              </a:rPr>
              <a:t>Evaluate </a:t>
            </a:r>
            <a:r>
              <a:rPr lang="en-GB" sz="1800" b="1" dirty="0">
                <a:solidFill>
                  <a:prstClr val="black"/>
                </a:solidFill>
                <a:latin typeface="Trebuchet MS" panose="020B0603020202020204" pitchFamily="34" charset="0"/>
              </a:rPr>
              <a:t>factors  </a:t>
            </a:r>
            <a:r>
              <a:rPr lang="en-GB" sz="1800" dirty="0">
                <a:solidFill>
                  <a:prstClr val="black"/>
                </a:solidFill>
                <a:latin typeface="Trebuchet MS" panose="020B0603020202020204" pitchFamily="34" charset="0"/>
              </a:rPr>
              <a:t>(An evaluation of the reasons for ….)</a:t>
            </a:r>
          </a:p>
          <a:p>
            <a:pPr marL="274320" lvl="0" indent="-274320">
              <a:spcBef>
                <a:spcPct val="20000"/>
              </a:spcBef>
              <a:buClr>
                <a:srgbClr val="AA2B1E"/>
              </a:buClr>
              <a:buSzPct val="85000"/>
              <a:buFont typeface="Brush Script MT" pitchFamily="66" charset="0"/>
              <a:buChar char="O"/>
            </a:pPr>
            <a:r>
              <a:rPr lang="en-GB" sz="2000" b="1" dirty="0">
                <a:solidFill>
                  <a:prstClr val="black"/>
                </a:solidFill>
                <a:latin typeface="Trebuchet MS" panose="020B0603020202020204" pitchFamily="34" charset="0"/>
              </a:rPr>
              <a:t>Make an assessment  </a:t>
            </a:r>
            <a:r>
              <a:rPr lang="en-GB" sz="1800" dirty="0">
                <a:solidFill>
                  <a:prstClr val="black"/>
                </a:solidFill>
                <a:latin typeface="Trebuchet MS" panose="020B0603020202020204" pitchFamily="34" charset="0"/>
              </a:rPr>
              <a:t>(An assessment of….)</a:t>
            </a:r>
          </a:p>
          <a:p>
            <a:pPr marL="274320" lvl="0" indent="-274320">
              <a:spcBef>
                <a:spcPct val="20000"/>
              </a:spcBef>
              <a:buClr>
                <a:srgbClr val="AA2B1E"/>
              </a:buClr>
              <a:buSzPct val="85000"/>
              <a:buFont typeface="Brush Script MT" pitchFamily="66" charset="0"/>
              <a:buChar char="O"/>
            </a:pPr>
            <a:endParaRPr lang="en-GB" sz="1600" b="1" dirty="0">
              <a:solidFill>
                <a:prstClr val="black"/>
              </a:solidFill>
              <a:latin typeface="Trebuchet MS" panose="020B0603020202020204" pitchFamily="34" charset="0"/>
            </a:endParaRPr>
          </a:p>
          <a:p>
            <a:pPr marL="0" lvl="0" indent="0">
              <a:spcBef>
                <a:spcPct val="20000"/>
              </a:spcBef>
              <a:buClr>
                <a:srgbClr val="AA2B1E"/>
              </a:buClr>
              <a:buSzPct val="85000"/>
              <a:buNone/>
            </a:pPr>
            <a:r>
              <a:rPr lang="en-GB" sz="1600" b="1" dirty="0">
                <a:solidFill>
                  <a:prstClr val="black"/>
                </a:solidFill>
                <a:latin typeface="Trebuchet MS" panose="020B0603020202020204" pitchFamily="34" charset="0"/>
              </a:rPr>
              <a:t>(Course Assessment Specification)</a:t>
            </a:r>
          </a:p>
          <a:p>
            <a:endParaRPr lang="en-GB" dirty="0"/>
          </a:p>
        </p:txBody>
      </p:sp>
    </p:spTree>
    <p:extLst>
      <p:ext uri="{BB962C8B-B14F-4D97-AF65-F5344CB8AC3E}">
        <p14:creationId xmlns:p14="http://schemas.microsoft.com/office/powerpoint/2010/main" val="702751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11" y="1700808"/>
            <a:ext cx="8208912" cy="3570208"/>
          </a:xfrm>
          <a:prstGeom prst="rect">
            <a:avLst/>
          </a:prstGeom>
          <a:noFill/>
        </p:spPr>
        <p:txBody>
          <a:bodyPr wrap="square" rtlCol="0">
            <a:spAutoFit/>
          </a:bodyPr>
          <a:lstStyle/>
          <a:p>
            <a:r>
              <a:rPr lang="en-US" sz="1600" b="1" dirty="0">
                <a:solidFill>
                  <a:prstClr val="black"/>
                </a:solidFill>
              </a:rPr>
              <a:t>Part C: The Atlantic Slave Trade</a:t>
            </a:r>
          </a:p>
          <a:p>
            <a:r>
              <a:rPr lang="en-US" sz="1400" dirty="0">
                <a:solidFill>
                  <a:prstClr val="black"/>
                </a:solidFill>
              </a:rPr>
              <a:t> An evaluation of the reasons for the development of the slave trade</a:t>
            </a:r>
          </a:p>
          <a:p>
            <a:r>
              <a:rPr lang="en-US" sz="1400" dirty="0">
                <a:solidFill>
                  <a:prstClr val="black"/>
                </a:solidFill>
              </a:rPr>
              <a:t> An assessment of the importance of the slave trade to the British economy</a:t>
            </a:r>
          </a:p>
          <a:p>
            <a:r>
              <a:rPr lang="en-US" sz="1400" dirty="0">
                <a:solidFill>
                  <a:prstClr val="black"/>
                </a:solidFill>
              </a:rPr>
              <a:t> An evaluation of the factors governing relations between slaves and their owners</a:t>
            </a:r>
          </a:p>
          <a:p>
            <a:r>
              <a:rPr lang="en-US" sz="1400" dirty="0">
                <a:solidFill>
                  <a:prstClr val="black"/>
                </a:solidFill>
              </a:rPr>
              <a:t> An assessment of the implications of the trade for African societies</a:t>
            </a:r>
          </a:p>
          <a:p>
            <a:r>
              <a:rPr lang="en-US" sz="1400" dirty="0">
                <a:solidFill>
                  <a:prstClr val="black"/>
                </a:solidFill>
              </a:rPr>
              <a:t> An evaluation of the obstacles to abolition</a:t>
            </a:r>
          </a:p>
          <a:p>
            <a:r>
              <a:rPr lang="en-US" sz="1400" dirty="0">
                <a:solidFill>
                  <a:prstClr val="black"/>
                </a:solidFill>
              </a:rPr>
              <a:t> An evaluation for the reasons for the success of the abolitionist campaign in </a:t>
            </a:r>
            <a:r>
              <a:rPr lang="en-US" sz="1400" dirty="0" smtClean="0">
                <a:solidFill>
                  <a:prstClr val="black"/>
                </a:solidFill>
              </a:rPr>
              <a:t>1807</a:t>
            </a:r>
          </a:p>
          <a:p>
            <a:endParaRPr lang="en-US" sz="1400" dirty="0">
              <a:solidFill>
                <a:prstClr val="black"/>
              </a:solidFill>
            </a:endParaRPr>
          </a:p>
          <a:p>
            <a:r>
              <a:rPr lang="en-US" sz="1600" b="1" dirty="0">
                <a:solidFill>
                  <a:prstClr val="black"/>
                </a:solidFill>
              </a:rPr>
              <a:t>Part D: The Making of Modern Britain, 1851–1951</a:t>
            </a:r>
          </a:p>
          <a:p>
            <a:r>
              <a:rPr lang="en-US" sz="1400" dirty="0">
                <a:solidFill>
                  <a:prstClr val="black"/>
                </a:solidFill>
              </a:rPr>
              <a:t> An evaluation of the reasons why Britain became more democratic, 1851–1928</a:t>
            </a:r>
          </a:p>
          <a:p>
            <a:r>
              <a:rPr lang="en-US" sz="1400" dirty="0">
                <a:solidFill>
                  <a:prstClr val="black"/>
                </a:solidFill>
              </a:rPr>
              <a:t> An assessment of how democratic Britain became, 1867–1928</a:t>
            </a:r>
          </a:p>
          <a:p>
            <a:r>
              <a:rPr lang="en-US" sz="1400" dirty="0">
                <a:solidFill>
                  <a:prstClr val="black"/>
                </a:solidFill>
              </a:rPr>
              <a:t> An evaluation of the reasons why women won greater political equality by 1928</a:t>
            </a:r>
          </a:p>
          <a:p>
            <a:r>
              <a:rPr lang="en-US" sz="1400" dirty="0">
                <a:solidFill>
                  <a:prstClr val="black"/>
                </a:solidFill>
              </a:rPr>
              <a:t> An evaluation of the reasons why the Liberals introduced social welfare reforms, 1906–1914</a:t>
            </a:r>
          </a:p>
          <a:p>
            <a:r>
              <a:rPr lang="en-US" sz="1400" dirty="0">
                <a:solidFill>
                  <a:prstClr val="black"/>
                </a:solidFill>
              </a:rPr>
              <a:t> An assessment of the effectiveness of the Liberal social welfare reforms</a:t>
            </a:r>
          </a:p>
          <a:p>
            <a:r>
              <a:rPr lang="en-US" sz="1400" dirty="0">
                <a:solidFill>
                  <a:prstClr val="black"/>
                </a:solidFill>
              </a:rPr>
              <a:t> An assessment of the effectiveness of the </a:t>
            </a:r>
            <a:r>
              <a:rPr lang="en-US" sz="1400" dirty="0" err="1">
                <a:solidFill>
                  <a:prstClr val="black"/>
                </a:solidFill>
              </a:rPr>
              <a:t>Labour</a:t>
            </a:r>
            <a:r>
              <a:rPr lang="en-US" sz="1400" dirty="0">
                <a:solidFill>
                  <a:prstClr val="black"/>
                </a:solidFill>
              </a:rPr>
              <a:t> social welfare reforms, 1945–1951</a:t>
            </a:r>
            <a:endParaRPr lang="en-GB" sz="1400" dirty="0">
              <a:solidFill>
                <a:prstClr val="black"/>
              </a:solidFill>
            </a:endParaRPr>
          </a:p>
        </p:txBody>
      </p:sp>
      <p:sp>
        <p:nvSpPr>
          <p:cNvPr id="3" name="TextBox 2"/>
          <p:cNvSpPr txBox="1"/>
          <p:nvPr/>
        </p:nvSpPr>
        <p:spPr>
          <a:xfrm>
            <a:off x="899592" y="764704"/>
            <a:ext cx="7056784" cy="523220"/>
          </a:xfrm>
          <a:prstGeom prst="rect">
            <a:avLst/>
          </a:prstGeom>
          <a:noFill/>
        </p:spPr>
        <p:txBody>
          <a:bodyPr wrap="square" rtlCol="0">
            <a:spAutoFit/>
          </a:bodyPr>
          <a:lstStyle/>
          <a:p>
            <a:endParaRPr lang="en-GB" sz="1000" dirty="0">
              <a:solidFill>
                <a:srgbClr val="000000"/>
              </a:solidFill>
              <a:latin typeface="Arial"/>
            </a:endParaRPr>
          </a:p>
          <a:p>
            <a:r>
              <a:rPr lang="en-US" sz="1000" dirty="0">
                <a:solidFill>
                  <a:srgbClr val="000000"/>
                </a:solidFill>
                <a:latin typeface="Arial"/>
              </a:rPr>
              <a:t> </a:t>
            </a:r>
            <a:r>
              <a:rPr lang="en-US" b="1" dirty="0" smtClean="0">
                <a:solidFill>
                  <a:srgbClr val="000000"/>
                </a:solidFill>
                <a:latin typeface="Arial"/>
              </a:rPr>
              <a:t>Higher History </a:t>
            </a:r>
            <a:r>
              <a:rPr lang="en-US" b="1" dirty="0">
                <a:solidFill>
                  <a:srgbClr val="000000"/>
                </a:solidFill>
                <a:latin typeface="Arial"/>
              </a:rPr>
              <a:t>Course Assessment </a:t>
            </a:r>
            <a:r>
              <a:rPr lang="en-US" b="1" dirty="0" smtClean="0">
                <a:solidFill>
                  <a:srgbClr val="000000"/>
                </a:solidFill>
                <a:latin typeface="Arial"/>
              </a:rPr>
              <a:t>Specification (</a:t>
            </a:r>
            <a:r>
              <a:rPr lang="en-US" b="1" dirty="0">
                <a:solidFill>
                  <a:srgbClr val="000000"/>
                </a:solidFill>
                <a:latin typeface="Arial"/>
              </a:rPr>
              <a:t>C737 76)</a:t>
            </a:r>
            <a:endParaRPr lang="en-GB" dirty="0">
              <a:solidFill>
                <a:prstClr val="black"/>
              </a:solidFill>
            </a:endParaRPr>
          </a:p>
        </p:txBody>
      </p:sp>
    </p:spTree>
    <p:extLst>
      <p:ext uri="{BB962C8B-B14F-4D97-AF65-F5344CB8AC3E}">
        <p14:creationId xmlns:p14="http://schemas.microsoft.com/office/powerpoint/2010/main" val="1189673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35806499"/>
              </p:ext>
            </p:extLst>
          </p:nvPr>
        </p:nvGraphicFramePr>
        <p:xfrm>
          <a:off x="4716016" y="1628800"/>
          <a:ext cx="3762041" cy="4392488"/>
        </p:xfrm>
        <a:graphic>
          <a:graphicData uri="http://schemas.openxmlformats.org/drawingml/2006/table">
            <a:tbl>
              <a:tblPr/>
              <a:tblGrid>
                <a:gridCol w="1853829"/>
                <a:gridCol w="1908212"/>
              </a:tblGrid>
              <a:tr h="360040">
                <a:tc gridSpan="2">
                  <a:txBody>
                    <a:bodyPr/>
                    <a:lstStyle/>
                    <a:p>
                      <a:pPr>
                        <a:spcAft>
                          <a:spcPts val="0"/>
                        </a:spcAft>
                      </a:pPr>
                      <a:r>
                        <a:rPr lang="en-GB" sz="700" dirty="0">
                          <a:solidFill>
                            <a:srgbClr val="000000"/>
                          </a:solidFill>
                          <a:effectLst/>
                          <a:latin typeface="Arial"/>
                          <a:ea typeface="Times New Roman"/>
                          <a:cs typeface="Times New Roman"/>
                        </a:rPr>
                        <a:t>A study of religious, political and economic factors in the crusading movement between 1071 and 1204, illustrating the themes of ideology, authority and conflict.</a:t>
                      </a:r>
                      <a:endParaRPr lang="en-GB" sz="800" dirty="0">
                        <a:solidFill>
                          <a:srgbClr val="000000"/>
                        </a:solidFill>
                        <a:effectLst/>
                        <a:latin typeface="Arial"/>
                        <a:ea typeface="Times New Roman"/>
                        <a:cs typeface="Times New Roman"/>
                      </a:endParaRPr>
                    </a:p>
                  </a:txBody>
                  <a:tcPr marL="44018" marR="44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249400">
                <a:tc>
                  <a:txBody>
                    <a:bodyPr/>
                    <a:lstStyle/>
                    <a:p>
                      <a:pPr>
                        <a:spcAft>
                          <a:spcPts val="0"/>
                        </a:spcAft>
                      </a:pPr>
                      <a:r>
                        <a:rPr lang="en-GB" sz="700" b="1" dirty="0">
                          <a:solidFill>
                            <a:srgbClr val="000000"/>
                          </a:solidFill>
                          <a:effectLst/>
                          <a:latin typeface="Arial"/>
                          <a:ea typeface="Times New Roman"/>
                          <a:cs typeface="Times New Roman"/>
                        </a:rPr>
                        <a:t>Mandatory content</a:t>
                      </a:r>
                      <a:endParaRPr lang="en-GB" sz="800" b="1" dirty="0">
                        <a:solidFill>
                          <a:srgbClr val="000000"/>
                        </a:solidFill>
                        <a:effectLst/>
                        <a:latin typeface="Arial"/>
                        <a:ea typeface="Times New Roman"/>
                        <a:cs typeface="Times New Roman"/>
                      </a:endParaRPr>
                    </a:p>
                  </a:txBody>
                  <a:tcPr marL="44018" marR="44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b="1">
                          <a:solidFill>
                            <a:srgbClr val="000000"/>
                          </a:solidFill>
                          <a:effectLst/>
                          <a:latin typeface="Arial"/>
                          <a:ea typeface="Times New Roman"/>
                          <a:cs typeface="Times New Roman"/>
                        </a:rPr>
                        <a:t>Illustrative areas</a:t>
                      </a:r>
                      <a:endParaRPr lang="en-GB" sz="800">
                        <a:solidFill>
                          <a:srgbClr val="000000"/>
                        </a:solidFill>
                        <a:effectLst/>
                        <a:latin typeface="Arial"/>
                        <a:ea typeface="Times New Roman"/>
                        <a:cs typeface="Times New Roman"/>
                      </a:endParaRPr>
                    </a:p>
                  </a:txBody>
                  <a:tcPr marL="44018" marR="44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3048">
                <a:tc>
                  <a:txBody>
                    <a:bodyPr/>
                    <a:lstStyle/>
                    <a:p>
                      <a:pPr>
                        <a:spcAft>
                          <a:spcPts val="0"/>
                        </a:spcAft>
                      </a:pPr>
                      <a:r>
                        <a:rPr lang="en-GB" sz="700" b="1" dirty="0">
                          <a:solidFill>
                            <a:srgbClr val="000000"/>
                          </a:solidFill>
                          <a:effectLst/>
                          <a:latin typeface="Arial"/>
                          <a:ea typeface="Times New Roman"/>
                          <a:cs typeface="Times New Roman"/>
                        </a:rPr>
                        <a:t>1. An evaluation of the reasons for the calling of the First Crusade</a:t>
                      </a:r>
                      <a:endParaRPr lang="en-GB" sz="800" b="1" dirty="0">
                        <a:solidFill>
                          <a:srgbClr val="000000"/>
                        </a:solidFill>
                        <a:effectLst/>
                        <a:latin typeface="Arial"/>
                        <a:ea typeface="Times New Roman"/>
                        <a:cs typeface="Times New Roman"/>
                      </a:endParaRPr>
                    </a:p>
                    <a:p>
                      <a:pPr>
                        <a:spcAft>
                          <a:spcPts val="0"/>
                        </a:spcAft>
                      </a:pPr>
                      <a:r>
                        <a:rPr lang="en-GB" sz="700" b="1" dirty="0">
                          <a:solidFill>
                            <a:srgbClr val="000000"/>
                          </a:solidFill>
                          <a:effectLst/>
                          <a:latin typeface="Arial"/>
                          <a:ea typeface="Times New Roman"/>
                          <a:cs typeface="Times New Roman"/>
                        </a:rPr>
                        <a:t> </a:t>
                      </a:r>
                      <a:endParaRPr lang="en-GB" sz="800" b="1" dirty="0">
                        <a:solidFill>
                          <a:srgbClr val="000000"/>
                        </a:solidFill>
                        <a:effectLst/>
                        <a:latin typeface="Arial"/>
                        <a:ea typeface="Times New Roman"/>
                        <a:cs typeface="Times New Roman"/>
                      </a:endParaRPr>
                    </a:p>
                    <a:p>
                      <a:pPr>
                        <a:spcAft>
                          <a:spcPts val="0"/>
                        </a:spcAft>
                      </a:pPr>
                      <a:r>
                        <a:rPr lang="en-GB" sz="700" b="1" dirty="0">
                          <a:solidFill>
                            <a:srgbClr val="000000"/>
                          </a:solidFill>
                          <a:effectLst/>
                          <a:latin typeface="Arial"/>
                          <a:ea typeface="Times New Roman"/>
                          <a:cs typeface="Times New Roman"/>
                        </a:rPr>
                        <a:t> </a:t>
                      </a:r>
                      <a:endParaRPr lang="en-GB" sz="800" b="1" dirty="0">
                        <a:solidFill>
                          <a:srgbClr val="000000"/>
                        </a:solidFill>
                        <a:effectLst/>
                        <a:latin typeface="Arial"/>
                        <a:ea typeface="Times New Roman"/>
                        <a:cs typeface="Times New Roman"/>
                      </a:endParaRPr>
                    </a:p>
                    <a:p>
                      <a:pPr>
                        <a:spcAft>
                          <a:spcPts val="0"/>
                        </a:spcAft>
                      </a:pPr>
                      <a:r>
                        <a:rPr lang="en-GB" sz="700" b="1" dirty="0">
                          <a:solidFill>
                            <a:srgbClr val="000000"/>
                          </a:solidFill>
                          <a:effectLst/>
                          <a:latin typeface="Arial"/>
                          <a:ea typeface="Times New Roman"/>
                          <a:cs typeface="Times New Roman"/>
                        </a:rPr>
                        <a:t> </a:t>
                      </a:r>
                      <a:endParaRPr lang="en-GB" sz="800" b="1" dirty="0">
                        <a:solidFill>
                          <a:srgbClr val="000000"/>
                        </a:solidFill>
                        <a:effectLst/>
                        <a:latin typeface="Arial"/>
                        <a:ea typeface="Times New Roman"/>
                        <a:cs typeface="Times New Roman"/>
                      </a:endParaRPr>
                    </a:p>
                    <a:p>
                      <a:pPr>
                        <a:spcAft>
                          <a:spcPts val="0"/>
                        </a:spcAft>
                      </a:pPr>
                      <a:r>
                        <a:rPr lang="en-GB" sz="700" b="1" dirty="0">
                          <a:solidFill>
                            <a:srgbClr val="000000"/>
                          </a:solidFill>
                          <a:effectLst/>
                          <a:latin typeface="Arial"/>
                          <a:ea typeface="Times New Roman"/>
                          <a:cs typeface="Times New Roman"/>
                        </a:rPr>
                        <a:t> </a:t>
                      </a:r>
                      <a:endParaRPr lang="en-GB" sz="800" b="1" dirty="0">
                        <a:solidFill>
                          <a:srgbClr val="000000"/>
                        </a:solidFill>
                        <a:effectLst/>
                        <a:latin typeface="Arial"/>
                        <a:ea typeface="Times New Roman"/>
                        <a:cs typeface="Times New Roman"/>
                      </a:endParaRPr>
                    </a:p>
                    <a:p>
                      <a:pPr>
                        <a:spcAft>
                          <a:spcPts val="0"/>
                        </a:spcAft>
                      </a:pPr>
                      <a:r>
                        <a:rPr lang="en-GB" sz="700" b="1" dirty="0">
                          <a:solidFill>
                            <a:srgbClr val="000000"/>
                          </a:solidFill>
                          <a:effectLst/>
                          <a:latin typeface="Arial"/>
                          <a:ea typeface="Times New Roman"/>
                          <a:cs typeface="Times New Roman"/>
                        </a:rPr>
                        <a:t> </a:t>
                      </a:r>
                      <a:endParaRPr lang="en-GB" sz="800" b="1" dirty="0">
                        <a:solidFill>
                          <a:srgbClr val="000000"/>
                        </a:solidFill>
                        <a:effectLst/>
                        <a:latin typeface="Arial"/>
                        <a:ea typeface="Times New Roman"/>
                        <a:cs typeface="Times New Roman"/>
                      </a:endParaRPr>
                    </a:p>
                    <a:p>
                      <a:pPr>
                        <a:spcAft>
                          <a:spcPts val="0"/>
                        </a:spcAft>
                      </a:pPr>
                      <a:r>
                        <a:rPr lang="en-GB" sz="700" b="1" dirty="0">
                          <a:solidFill>
                            <a:srgbClr val="000000"/>
                          </a:solidFill>
                          <a:effectLst/>
                          <a:latin typeface="Arial"/>
                          <a:ea typeface="Times New Roman"/>
                          <a:cs typeface="Times New Roman"/>
                        </a:rPr>
                        <a:t> </a:t>
                      </a:r>
                      <a:endParaRPr lang="en-GB" sz="800" b="1" dirty="0">
                        <a:solidFill>
                          <a:srgbClr val="000000"/>
                        </a:solidFill>
                        <a:effectLst/>
                        <a:latin typeface="Arial"/>
                        <a:ea typeface="Times New Roman"/>
                        <a:cs typeface="Times New Roman"/>
                      </a:endParaRPr>
                    </a:p>
                    <a:p>
                      <a:pPr>
                        <a:spcAft>
                          <a:spcPts val="0"/>
                        </a:spcAft>
                      </a:pPr>
                      <a:r>
                        <a:rPr lang="en-GB" sz="700" b="1" dirty="0">
                          <a:solidFill>
                            <a:srgbClr val="000000"/>
                          </a:solidFill>
                          <a:effectLst/>
                          <a:latin typeface="Arial"/>
                          <a:ea typeface="Times New Roman"/>
                          <a:cs typeface="Times New Roman"/>
                        </a:rPr>
                        <a:t> </a:t>
                      </a:r>
                      <a:endParaRPr lang="en-GB" sz="800" b="1" dirty="0">
                        <a:solidFill>
                          <a:srgbClr val="000000"/>
                        </a:solidFill>
                        <a:effectLst/>
                        <a:latin typeface="Arial"/>
                        <a:ea typeface="Times New Roman"/>
                        <a:cs typeface="Times New Roman"/>
                      </a:endParaRPr>
                    </a:p>
                    <a:p>
                      <a:pPr>
                        <a:spcAft>
                          <a:spcPts val="0"/>
                        </a:spcAft>
                      </a:pPr>
                      <a:r>
                        <a:rPr lang="en-GB" sz="700" b="1" dirty="0">
                          <a:solidFill>
                            <a:srgbClr val="000000"/>
                          </a:solidFill>
                          <a:effectLst/>
                          <a:latin typeface="Arial"/>
                          <a:ea typeface="Times New Roman"/>
                          <a:cs typeface="Times New Roman"/>
                        </a:rPr>
                        <a:t>2. An evaluation of the motives of Christians from different classes to take the cross</a:t>
                      </a:r>
                      <a:endParaRPr lang="en-GB" sz="800" b="1" dirty="0">
                        <a:solidFill>
                          <a:srgbClr val="000000"/>
                        </a:solidFill>
                        <a:effectLst/>
                        <a:latin typeface="Arial"/>
                        <a:ea typeface="Times New Roman"/>
                        <a:cs typeface="Times New Roman"/>
                      </a:endParaRPr>
                    </a:p>
                    <a:p>
                      <a:pPr>
                        <a:spcAft>
                          <a:spcPts val="0"/>
                        </a:spcAft>
                      </a:pPr>
                      <a:r>
                        <a:rPr lang="en-GB" sz="700" b="1" dirty="0">
                          <a:solidFill>
                            <a:srgbClr val="000000"/>
                          </a:solidFill>
                          <a:effectLst/>
                          <a:latin typeface="Arial"/>
                          <a:ea typeface="Times New Roman"/>
                          <a:cs typeface="Times New Roman"/>
                        </a:rPr>
                        <a:t> </a:t>
                      </a:r>
                      <a:endParaRPr lang="en-GB" sz="800" b="1" dirty="0">
                        <a:solidFill>
                          <a:srgbClr val="000000"/>
                        </a:solidFill>
                        <a:effectLst/>
                        <a:latin typeface="Arial"/>
                        <a:ea typeface="Times New Roman"/>
                        <a:cs typeface="Times New Roman"/>
                      </a:endParaRPr>
                    </a:p>
                    <a:p>
                      <a:pPr>
                        <a:spcAft>
                          <a:spcPts val="0"/>
                        </a:spcAft>
                      </a:pPr>
                      <a:r>
                        <a:rPr lang="en-GB" sz="700" b="1" dirty="0">
                          <a:solidFill>
                            <a:srgbClr val="000000"/>
                          </a:solidFill>
                          <a:effectLst/>
                          <a:latin typeface="Arial"/>
                          <a:ea typeface="Times New Roman"/>
                          <a:cs typeface="Times New Roman"/>
                        </a:rPr>
                        <a:t> </a:t>
                      </a:r>
                      <a:endParaRPr lang="en-GB" sz="800" b="1" dirty="0">
                        <a:solidFill>
                          <a:srgbClr val="000000"/>
                        </a:solidFill>
                        <a:effectLst/>
                        <a:latin typeface="Arial"/>
                        <a:ea typeface="Times New Roman"/>
                        <a:cs typeface="Times New Roman"/>
                      </a:endParaRPr>
                    </a:p>
                    <a:p>
                      <a:pPr>
                        <a:spcAft>
                          <a:spcPts val="0"/>
                        </a:spcAft>
                      </a:pPr>
                      <a:r>
                        <a:rPr lang="en-GB" sz="700" b="1" dirty="0">
                          <a:solidFill>
                            <a:srgbClr val="000000"/>
                          </a:solidFill>
                          <a:effectLst/>
                          <a:latin typeface="Arial"/>
                          <a:ea typeface="Times New Roman"/>
                          <a:cs typeface="Times New Roman"/>
                        </a:rPr>
                        <a:t>3. An evaluation of the reasons for the success of the First Crusade</a:t>
                      </a:r>
                      <a:endParaRPr lang="en-GB" sz="800" b="1" dirty="0">
                        <a:solidFill>
                          <a:srgbClr val="000000"/>
                        </a:solidFill>
                        <a:effectLst/>
                        <a:latin typeface="Arial"/>
                        <a:ea typeface="Times New Roman"/>
                        <a:cs typeface="Times New Roman"/>
                      </a:endParaRPr>
                    </a:p>
                    <a:p>
                      <a:pPr>
                        <a:spcAft>
                          <a:spcPts val="0"/>
                        </a:spcAft>
                      </a:pPr>
                      <a:r>
                        <a:rPr lang="en-GB" sz="700" b="1" dirty="0">
                          <a:solidFill>
                            <a:srgbClr val="000000"/>
                          </a:solidFill>
                          <a:effectLst/>
                          <a:latin typeface="Arial"/>
                          <a:ea typeface="Times New Roman"/>
                          <a:cs typeface="Times New Roman"/>
                        </a:rPr>
                        <a:t> </a:t>
                      </a:r>
                      <a:endParaRPr lang="en-GB" sz="800" b="1" dirty="0">
                        <a:solidFill>
                          <a:srgbClr val="000000"/>
                        </a:solidFill>
                        <a:effectLst/>
                        <a:latin typeface="Arial"/>
                        <a:ea typeface="Times New Roman"/>
                        <a:cs typeface="Times New Roman"/>
                      </a:endParaRPr>
                    </a:p>
                    <a:p>
                      <a:pPr>
                        <a:spcAft>
                          <a:spcPts val="0"/>
                        </a:spcAft>
                      </a:pPr>
                      <a:r>
                        <a:rPr lang="en-GB" sz="700" b="1" dirty="0">
                          <a:solidFill>
                            <a:srgbClr val="000000"/>
                          </a:solidFill>
                          <a:effectLst/>
                          <a:latin typeface="Arial"/>
                          <a:ea typeface="Times New Roman"/>
                          <a:cs typeface="Times New Roman"/>
                        </a:rPr>
                        <a:t> </a:t>
                      </a:r>
                      <a:endParaRPr lang="en-GB" sz="800" b="1" dirty="0">
                        <a:solidFill>
                          <a:srgbClr val="000000"/>
                        </a:solidFill>
                        <a:effectLst/>
                        <a:latin typeface="Arial"/>
                        <a:ea typeface="Times New Roman"/>
                        <a:cs typeface="Times New Roman"/>
                      </a:endParaRPr>
                    </a:p>
                    <a:p>
                      <a:pPr>
                        <a:spcAft>
                          <a:spcPts val="0"/>
                        </a:spcAft>
                      </a:pPr>
                      <a:r>
                        <a:rPr lang="en-GB" sz="700" b="1" dirty="0">
                          <a:solidFill>
                            <a:srgbClr val="000000"/>
                          </a:solidFill>
                          <a:effectLst/>
                          <a:latin typeface="Arial"/>
                          <a:ea typeface="Times New Roman"/>
                          <a:cs typeface="Times New Roman"/>
                        </a:rPr>
                        <a:t> </a:t>
                      </a:r>
                      <a:endParaRPr lang="en-GB" sz="800" b="1" dirty="0">
                        <a:solidFill>
                          <a:srgbClr val="000000"/>
                        </a:solidFill>
                        <a:effectLst/>
                        <a:latin typeface="Arial"/>
                        <a:ea typeface="Times New Roman"/>
                        <a:cs typeface="Times New Roman"/>
                      </a:endParaRPr>
                    </a:p>
                    <a:p>
                      <a:pPr>
                        <a:spcAft>
                          <a:spcPts val="0"/>
                        </a:spcAft>
                      </a:pPr>
                      <a:r>
                        <a:rPr lang="en-GB" sz="700" b="1" dirty="0">
                          <a:solidFill>
                            <a:srgbClr val="000000"/>
                          </a:solidFill>
                          <a:effectLst/>
                          <a:latin typeface="Arial"/>
                          <a:ea typeface="Times New Roman"/>
                          <a:cs typeface="Times New Roman"/>
                        </a:rPr>
                        <a:t> </a:t>
                      </a:r>
                      <a:endParaRPr lang="en-GB" sz="800" b="1" dirty="0">
                        <a:solidFill>
                          <a:srgbClr val="000000"/>
                        </a:solidFill>
                        <a:effectLst/>
                        <a:latin typeface="Arial"/>
                        <a:ea typeface="Times New Roman"/>
                        <a:cs typeface="Times New Roman"/>
                      </a:endParaRPr>
                    </a:p>
                    <a:p>
                      <a:pPr>
                        <a:spcAft>
                          <a:spcPts val="0"/>
                        </a:spcAft>
                      </a:pPr>
                      <a:r>
                        <a:rPr lang="en-GB" sz="700" b="1" dirty="0">
                          <a:solidFill>
                            <a:srgbClr val="000000"/>
                          </a:solidFill>
                          <a:effectLst/>
                          <a:latin typeface="Arial"/>
                          <a:ea typeface="Times New Roman"/>
                          <a:cs typeface="Times New Roman"/>
                        </a:rPr>
                        <a:t>4. An evaluation of the reasons for the fall of Jerusalem in 1187</a:t>
                      </a:r>
                      <a:endParaRPr lang="en-GB" sz="800" b="1" dirty="0">
                        <a:solidFill>
                          <a:srgbClr val="000000"/>
                        </a:solidFill>
                        <a:effectLst/>
                        <a:latin typeface="Arial"/>
                        <a:ea typeface="Times New Roman"/>
                        <a:cs typeface="Times New Roman"/>
                      </a:endParaRPr>
                    </a:p>
                    <a:p>
                      <a:pPr>
                        <a:spcAft>
                          <a:spcPts val="0"/>
                        </a:spcAft>
                      </a:pPr>
                      <a:r>
                        <a:rPr lang="en-GB" sz="700" b="1" dirty="0">
                          <a:solidFill>
                            <a:srgbClr val="000000"/>
                          </a:solidFill>
                          <a:effectLst/>
                          <a:latin typeface="Arial"/>
                          <a:ea typeface="Times New Roman"/>
                          <a:cs typeface="Times New Roman"/>
                        </a:rPr>
                        <a:t> </a:t>
                      </a:r>
                      <a:endParaRPr lang="en-GB" sz="800" b="1" dirty="0">
                        <a:solidFill>
                          <a:srgbClr val="000000"/>
                        </a:solidFill>
                        <a:effectLst/>
                        <a:latin typeface="Arial"/>
                        <a:ea typeface="Times New Roman"/>
                        <a:cs typeface="Times New Roman"/>
                      </a:endParaRPr>
                    </a:p>
                    <a:p>
                      <a:pPr>
                        <a:spcAft>
                          <a:spcPts val="0"/>
                        </a:spcAft>
                      </a:pPr>
                      <a:r>
                        <a:rPr lang="en-GB" sz="700" b="1" dirty="0">
                          <a:solidFill>
                            <a:srgbClr val="000000"/>
                          </a:solidFill>
                          <a:effectLst/>
                          <a:latin typeface="Arial"/>
                          <a:ea typeface="Times New Roman"/>
                          <a:cs typeface="Times New Roman"/>
                        </a:rPr>
                        <a:t> </a:t>
                      </a:r>
                      <a:endParaRPr lang="en-GB" sz="800" b="1" dirty="0">
                        <a:solidFill>
                          <a:srgbClr val="000000"/>
                        </a:solidFill>
                        <a:effectLst/>
                        <a:latin typeface="Arial"/>
                        <a:ea typeface="Times New Roman"/>
                        <a:cs typeface="Times New Roman"/>
                      </a:endParaRPr>
                    </a:p>
                    <a:p>
                      <a:pPr>
                        <a:spcAft>
                          <a:spcPts val="0"/>
                        </a:spcAft>
                      </a:pPr>
                      <a:r>
                        <a:rPr lang="en-GB" sz="700" b="1" dirty="0">
                          <a:solidFill>
                            <a:srgbClr val="000000"/>
                          </a:solidFill>
                          <a:effectLst/>
                          <a:latin typeface="Arial"/>
                          <a:ea typeface="Times New Roman"/>
                          <a:cs typeface="Times New Roman"/>
                        </a:rPr>
                        <a:t> </a:t>
                      </a:r>
                      <a:endParaRPr lang="en-GB" sz="800" b="1" dirty="0">
                        <a:solidFill>
                          <a:srgbClr val="000000"/>
                        </a:solidFill>
                        <a:effectLst/>
                        <a:latin typeface="Arial"/>
                        <a:ea typeface="Times New Roman"/>
                        <a:cs typeface="Times New Roman"/>
                      </a:endParaRPr>
                    </a:p>
                    <a:p>
                      <a:pPr>
                        <a:spcAft>
                          <a:spcPts val="0"/>
                        </a:spcAft>
                      </a:pPr>
                      <a:r>
                        <a:rPr lang="en-GB" sz="700" b="1" dirty="0">
                          <a:solidFill>
                            <a:srgbClr val="000000"/>
                          </a:solidFill>
                          <a:effectLst/>
                          <a:latin typeface="Arial"/>
                          <a:ea typeface="Times New Roman"/>
                          <a:cs typeface="Times New Roman"/>
                        </a:rPr>
                        <a:t> </a:t>
                      </a:r>
                      <a:endParaRPr lang="en-GB" sz="800" b="1" dirty="0">
                        <a:solidFill>
                          <a:srgbClr val="000000"/>
                        </a:solidFill>
                        <a:effectLst/>
                        <a:latin typeface="Arial"/>
                        <a:ea typeface="Times New Roman"/>
                        <a:cs typeface="Times New Roman"/>
                      </a:endParaRPr>
                    </a:p>
                    <a:p>
                      <a:pPr>
                        <a:spcAft>
                          <a:spcPts val="0"/>
                        </a:spcAft>
                      </a:pPr>
                      <a:r>
                        <a:rPr lang="en-GB" sz="700" b="1" dirty="0">
                          <a:solidFill>
                            <a:srgbClr val="000000"/>
                          </a:solidFill>
                          <a:effectLst/>
                          <a:latin typeface="Arial"/>
                          <a:ea typeface="Times New Roman"/>
                          <a:cs typeface="Times New Roman"/>
                        </a:rPr>
                        <a:t>5. An assessment of the roles of Richard and Saladin during the Third Crusade</a:t>
                      </a:r>
                      <a:endParaRPr lang="en-GB" sz="800" b="1" dirty="0">
                        <a:solidFill>
                          <a:srgbClr val="000000"/>
                        </a:solidFill>
                        <a:effectLst/>
                        <a:latin typeface="Arial"/>
                        <a:ea typeface="Times New Roman"/>
                        <a:cs typeface="Times New Roman"/>
                      </a:endParaRPr>
                    </a:p>
                    <a:p>
                      <a:pPr>
                        <a:spcAft>
                          <a:spcPts val="0"/>
                        </a:spcAft>
                      </a:pPr>
                      <a:r>
                        <a:rPr lang="en-GB" sz="700" b="1" dirty="0">
                          <a:solidFill>
                            <a:srgbClr val="000000"/>
                          </a:solidFill>
                          <a:effectLst/>
                          <a:latin typeface="Arial"/>
                          <a:ea typeface="Times New Roman"/>
                          <a:cs typeface="Times New Roman"/>
                        </a:rPr>
                        <a:t> </a:t>
                      </a:r>
                      <a:endParaRPr lang="en-GB" sz="800" b="1" dirty="0">
                        <a:solidFill>
                          <a:srgbClr val="000000"/>
                        </a:solidFill>
                        <a:effectLst/>
                        <a:latin typeface="Arial"/>
                        <a:ea typeface="Times New Roman"/>
                        <a:cs typeface="Times New Roman"/>
                      </a:endParaRPr>
                    </a:p>
                    <a:p>
                      <a:pPr>
                        <a:spcAft>
                          <a:spcPts val="0"/>
                        </a:spcAft>
                      </a:pPr>
                      <a:r>
                        <a:rPr lang="en-GB" sz="700" b="1" dirty="0">
                          <a:solidFill>
                            <a:srgbClr val="000000"/>
                          </a:solidFill>
                          <a:effectLst/>
                          <a:latin typeface="Arial"/>
                          <a:ea typeface="Times New Roman"/>
                          <a:cs typeface="Times New Roman"/>
                        </a:rPr>
                        <a:t>6. An assessment of the extent of the decline of the crusading ideal, up to the Fourth Crusade, 1204</a:t>
                      </a:r>
                      <a:endParaRPr lang="en-GB" sz="800" b="1" dirty="0">
                        <a:solidFill>
                          <a:srgbClr val="000000"/>
                        </a:solidFill>
                        <a:effectLst/>
                        <a:latin typeface="Arial"/>
                        <a:ea typeface="Times New Roman"/>
                        <a:cs typeface="Times New Roman"/>
                      </a:endParaRPr>
                    </a:p>
                  </a:txBody>
                  <a:tcPr marL="44018" marR="44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solidFill>
                            <a:srgbClr val="000000"/>
                          </a:solidFill>
                          <a:effectLst/>
                          <a:latin typeface="Arial"/>
                          <a:ea typeface="Times New Roman"/>
                          <a:cs typeface="Times New Roman"/>
                        </a:rPr>
                        <a:t>The threat to Byzantium; fear of Islamic expansion; the threat to Mediterranean trade; attempts to assert Papal authority: the ongoing struggle between church and state — the Investiture Contest; the emergence of a knightly class — the idea of chivalry; papal desire to channel the aggressive nature of feudal society. </a:t>
                      </a:r>
                      <a:endParaRPr lang="en-GB" sz="800" dirty="0">
                        <a:solidFill>
                          <a:srgbClr val="000000"/>
                        </a:solidFill>
                        <a:effectLst/>
                        <a:latin typeface="Arial"/>
                        <a:ea typeface="Times New Roman"/>
                        <a:cs typeface="Times New Roman"/>
                      </a:endParaRPr>
                    </a:p>
                    <a:p>
                      <a:pPr>
                        <a:spcAft>
                          <a:spcPts val="0"/>
                        </a:spcAft>
                      </a:pPr>
                      <a:r>
                        <a:rPr lang="en-GB" sz="700" dirty="0">
                          <a:solidFill>
                            <a:srgbClr val="000000"/>
                          </a:solidFill>
                          <a:effectLst/>
                          <a:latin typeface="Arial"/>
                          <a:ea typeface="Times New Roman"/>
                          <a:cs typeface="Times New Roman"/>
                        </a:rPr>
                        <a:t> </a:t>
                      </a:r>
                      <a:endParaRPr lang="en-GB" sz="800" dirty="0">
                        <a:solidFill>
                          <a:srgbClr val="000000"/>
                        </a:solidFill>
                        <a:effectLst/>
                        <a:latin typeface="Arial"/>
                        <a:ea typeface="Times New Roman"/>
                        <a:cs typeface="Times New Roman"/>
                      </a:endParaRPr>
                    </a:p>
                    <a:p>
                      <a:pPr>
                        <a:spcAft>
                          <a:spcPts val="0"/>
                        </a:spcAft>
                      </a:pPr>
                      <a:r>
                        <a:rPr lang="en-GB" sz="700" dirty="0">
                          <a:solidFill>
                            <a:srgbClr val="000000"/>
                          </a:solidFill>
                          <a:effectLst/>
                          <a:latin typeface="Arial"/>
                          <a:ea typeface="Times New Roman"/>
                          <a:cs typeface="Times New Roman"/>
                        </a:rPr>
                        <a:t>Religious motives; the desire to acquire territory in the Holy Land; seeking of fame and riches; peer pressure; overpopulation and famine; the sense of adventure. </a:t>
                      </a:r>
                      <a:endParaRPr lang="en-GB" sz="800" dirty="0">
                        <a:solidFill>
                          <a:srgbClr val="000000"/>
                        </a:solidFill>
                        <a:effectLst/>
                        <a:latin typeface="Arial"/>
                        <a:ea typeface="Times New Roman"/>
                        <a:cs typeface="Times New Roman"/>
                      </a:endParaRPr>
                    </a:p>
                    <a:p>
                      <a:pPr>
                        <a:spcAft>
                          <a:spcPts val="0"/>
                        </a:spcAft>
                      </a:pPr>
                      <a:r>
                        <a:rPr lang="en-GB" sz="700" dirty="0">
                          <a:solidFill>
                            <a:srgbClr val="000000"/>
                          </a:solidFill>
                          <a:effectLst/>
                          <a:latin typeface="Arial"/>
                          <a:ea typeface="Times New Roman"/>
                          <a:cs typeface="Times New Roman"/>
                        </a:rPr>
                        <a:t> </a:t>
                      </a:r>
                      <a:endParaRPr lang="en-GB" sz="800" dirty="0">
                        <a:solidFill>
                          <a:srgbClr val="000000"/>
                        </a:solidFill>
                        <a:effectLst/>
                        <a:latin typeface="Arial"/>
                        <a:ea typeface="Times New Roman"/>
                        <a:cs typeface="Times New Roman"/>
                      </a:endParaRPr>
                    </a:p>
                    <a:p>
                      <a:pPr>
                        <a:spcAft>
                          <a:spcPts val="0"/>
                        </a:spcAft>
                      </a:pPr>
                      <a:r>
                        <a:rPr lang="en-GB" sz="700" dirty="0">
                          <a:solidFill>
                            <a:srgbClr val="000000"/>
                          </a:solidFill>
                          <a:effectLst/>
                          <a:latin typeface="Arial"/>
                          <a:ea typeface="Times New Roman"/>
                          <a:cs typeface="Times New Roman"/>
                        </a:rPr>
                        <a:t>The military power of the Crusader knights; divisions among the Islamic states; misunderstanding of the Crusaders’ intent; aid from Byzantium; the religious zeal of the Crusaders. </a:t>
                      </a:r>
                      <a:endParaRPr lang="en-GB" sz="800" dirty="0">
                        <a:solidFill>
                          <a:srgbClr val="000000"/>
                        </a:solidFill>
                        <a:effectLst/>
                        <a:latin typeface="Arial"/>
                        <a:ea typeface="Times New Roman"/>
                        <a:cs typeface="Times New Roman"/>
                      </a:endParaRPr>
                    </a:p>
                    <a:p>
                      <a:pPr>
                        <a:spcAft>
                          <a:spcPts val="0"/>
                        </a:spcAft>
                      </a:pPr>
                      <a:r>
                        <a:rPr lang="en-GB" sz="700" dirty="0">
                          <a:solidFill>
                            <a:srgbClr val="000000"/>
                          </a:solidFill>
                          <a:effectLst/>
                          <a:latin typeface="Arial"/>
                          <a:ea typeface="Times New Roman"/>
                          <a:cs typeface="Times New Roman"/>
                        </a:rPr>
                        <a:t> </a:t>
                      </a:r>
                      <a:endParaRPr lang="en-GB" sz="800" dirty="0">
                        <a:solidFill>
                          <a:srgbClr val="000000"/>
                        </a:solidFill>
                        <a:effectLst/>
                        <a:latin typeface="Arial"/>
                        <a:ea typeface="Times New Roman"/>
                        <a:cs typeface="Times New Roman"/>
                      </a:endParaRPr>
                    </a:p>
                    <a:p>
                      <a:pPr>
                        <a:spcAft>
                          <a:spcPts val="0"/>
                        </a:spcAft>
                      </a:pPr>
                      <a:r>
                        <a:rPr lang="en-GB" sz="700" dirty="0">
                          <a:solidFill>
                            <a:srgbClr val="000000"/>
                          </a:solidFill>
                          <a:effectLst/>
                          <a:latin typeface="Arial"/>
                          <a:ea typeface="Times New Roman"/>
                          <a:cs typeface="Times New Roman"/>
                        </a:rPr>
                        <a:t>The death of Baldwin IV; divisions among the Crusaders; the lack of resources of the Christian states; the unification of the Islamic states under Saladin; the Christian defeat at </a:t>
                      </a:r>
                      <a:r>
                        <a:rPr lang="en-GB" sz="700" dirty="0" err="1">
                          <a:solidFill>
                            <a:srgbClr val="000000"/>
                          </a:solidFill>
                          <a:effectLst/>
                          <a:latin typeface="Arial"/>
                          <a:ea typeface="Times New Roman"/>
                          <a:cs typeface="Times New Roman"/>
                        </a:rPr>
                        <a:t>Hattin</a:t>
                      </a:r>
                      <a:r>
                        <a:rPr lang="en-GB" sz="700" dirty="0">
                          <a:solidFill>
                            <a:srgbClr val="000000"/>
                          </a:solidFill>
                          <a:effectLst/>
                          <a:latin typeface="Arial"/>
                          <a:ea typeface="Times New Roman"/>
                          <a:cs typeface="Times New Roman"/>
                        </a:rPr>
                        <a:t>. </a:t>
                      </a:r>
                      <a:endParaRPr lang="en-GB" sz="800" dirty="0">
                        <a:solidFill>
                          <a:srgbClr val="000000"/>
                        </a:solidFill>
                        <a:effectLst/>
                        <a:latin typeface="Arial"/>
                        <a:ea typeface="Times New Roman"/>
                        <a:cs typeface="Times New Roman"/>
                      </a:endParaRPr>
                    </a:p>
                    <a:p>
                      <a:pPr>
                        <a:spcAft>
                          <a:spcPts val="0"/>
                        </a:spcAft>
                      </a:pPr>
                      <a:r>
                        <a:rPr lang="en-GB" sz="700" dirty="0">
                          <a:solidFill>
                            <a:srgbClr val="000000"/>
                          </a:solidFill>
                          <a:effectLst/>
                          <a:latin typeface="Arial"/>
                          <a:ea typeface="Times New Roman"/>
                          <a:cs typeface="Times New Roman"/>
                        </a:rPr>
                        <a:t> </a:t>
                      </a:r>
                      <a:endParaRPr lang="en-GB" sz="800" dirty="0">
                        <a:solidFill>
                          <a:srgbClr val="000000"/>
                        </a:solidFill>
                        <a:effectLst/>
                        <a:latin typeface="Arial"/>
                        <a:ea typeface="Times New Roman"/>
                        <a:cs typeface="Times New Roman"/>
                      </a:endParaRPr>
                    </a:p>
                    <a:p>
                      <a:pPr>
                        <a:spcAft>
                          <a:spcPts val="0"/>
                        </a:spcAft>
                      </a:pPr>
                      <a:r>
                        <a:rPr lang="en-GB" sz="700" dirty="0">
                          <a:solidFill>
                            <a:srgbClr val="000000"/>
                          </a:solidFill>
                          <a:effectLst/>
                          <a:latin typeface="Arial"/>
                          <a:ea typeface="Times New Roman"/>
                          <a:cs typeface="Times New Roman"/>
                        </a:rPr>
                        <a:t>Richard and Saladin: their military and diplomatic strengths and weaknesses. </a:t>
                      </a:r>
                      <a:endParaRPr lang="en-GB" sz="800" dirty="0">
                        <a:solidFill>
                          <a:srgbClr val="000000"/>
                        </a:solidFill>
                        <a:effectLst/>
                        <a:latin typeface="Arial"/>
                        <a:ea typeface="Times New Roman"/>
                        <a:cs typeface="Times New Roman"/>
                      </a:endParaRPr>
                    </a:p>
                    <a:p>
                      <a:pPr>
                        <a:spcAft>
                          <a:spcPts val="0"/>
                        </a:spcAft>
                      </a:pPr>
                      <a:r>
                        <a:rPr lang="en-GB" sz="700" dirty="0">
                          <a:solidFill>
                            <a:srgbClr val="000000"/>
                          </a:solidFill>
                          <a:effectLst/>
                          <a:latin typeface="Arial"/>
                          <a:ea typeface="Times New Roman"/>
                          <a:cs typeface="Times New Roman"/>
                        </a:rPr>
                        <a:t> </a:t>
                      </a:r>
                      <a:endParaRPr lang="en-GB" sz="800" dirty="0">
                        <a:solidFill>
                          <a:srgbClr val="000000"/>
                        </a:solidFill>
                        <a:effectLst/>
                        <a:latin typeface="Arial"/>
                        <a:ea typeface="Times New Roman"/>
                        <a:cs typeface="Times New Roman"/>
                      </a:endParaRPr>
                    </a:p>
                    <a:p>
                      <a:pPr>
                        <a:spcAft>
                          <a:spcPts val="0"/>
                        </a:spcAft>
                      </a:pPr>
                      <a:r>
                        <a:rPr lang="en-GB" sz="700" dirty="0">
                          <a:solidFill>
                            <a:srgbClr val="000000"/>
                          </a:solidFill>
                          <a:effectLst/>
                          <a:latin typeface="Arial"/>
                          <a:ea typeface="Times New Roman"/>
                          <a:cs typeface="Times New Roman"/>
                        </a:rPr>
                        <a:t>Coexistence of Muslim and Christian states; corruption of the crusading movement by the Church and nobles; the effects of trade; the Fourth Crusade; the role of Venice. </a:t>
                      </a:r>
                      <a:endParaRPr lang="en-GB" sz="700" dirty="0" smtClean="0">
                        <a:solidFill>
                          <a:srgbClr val="000000"/>
                        </a:solidFill>
                        <a:effectLst/>
                        <a:latin typeface="Arial"/>
                        <a:ea typeface="Times New Roman"/>
                        <a:cs typeface="Times New Roman"/>
                      </a:endParaRPr>
                    </a:p>
                    <a:p>
                      <a:pPr>
                        <a:spcAft>
                          <a:spcPts val="0"/>
                        </a:spcAft>
                      </a:pPr>
                      <a:endParaRPr lang="en-GB" sz="700" dirty="0" smtClean="0">
                        <a:solidFill>
                          <a:srgbClr val="000000"/>
                        </a:solidFill>
                        <a:effectLst/>
                        <a:latin typeface="Arial"/>
                        <a:ea typeface="Times New Roman"/>
                        <a:cs typeface="Times New Roman"/>
                      </a:endParaRPr>
                    </a:p>
                  </a:txBody>
                  <a:tcPr marL="44018" marR="44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4716016" y="473701"/>
            <a:ext cx="3384376" cy="461665"/>
          </a:xfrm>
          <a:prstGeom prst="rect">
            <a:avLst/>
          </a:prstGeom>
          <a:noFill/>
        </p:spPr>
        <p:txBody>
          <a:bodyPr wrap="square" rtlCol="0">
            <a:spAutoFit/>
          </a:bodyPr>
          <a:lstStyle/>
          <a:p>
            <a:pPr>
              <a:spcAft>
                <a:spcPts val="0"/>
              </a:spcAft>
            </a:pPr>
            <a:r>
              <a:rPr lang="en-GB" sz="1200" b="1" dirty="0">
                <a:latin typeface="Arial"/>
                <a:ea typeface="Calibri"/>
                <a:cs typeface="Times New Roman"/>
              </a:rPr>
              <a:t>Historical Study: European and World </a:t>
            </a:r>
            <a:r>
              <a:rPr lang="en-GB" sz="1200" b="1" dirty="0" smtClean="0">
                <a:solidFill>
                  <a:srgbClr val="000000"/>
                </a:solidFill>
                <a:latin typeface="Arial"/>
                <a:ea typeface="Times New Roman"/>
              </a:rPr>
              <a:t>Part </a:t>
            </a:r>
            <a:r>
              <a:rPr lang="en-GB" sz="1200" b="1" dirty="0">
                <a:solidFill>
                  <a:srgbClr val="000000"/>
                </a:solidFill>
                <a:latin typeface="Arial"/>
                <a:ea typeface="Times New Roman"/>
              </a:rPr>
              <a:t>One: The Crusades, 1071–1204 </a:t>
            </a:r>
            <a:endParaRPr lang="en-GB" sz="1200" b="1" dirty="0">
              <a:solidFill>
                <a:srgbClr val="000000"/>
              </a:solidFill>
              <a:effectLst/>
              <a:latin typeface="Arial"/>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3669133624"/>
              </p:ext>
            </p:extLst>
          </p:nvPr>
        </p:nvGraphicFramePr>
        <p:xfrm>
          <a:off x="662427" y="1628800"/>
          <a:ext cx="3816424" cy="4424071"/>
        </p:xfrm>
        <a:graphic>
          <a:graphicData uri="http://schemas.openxmlformats.org/drawingml/2006/table">
            <a:tbl>
              <a:tblPr/>
              <a:tblGrid>
                <a:gridCol w="1908212"/>
                <a:gridCol w="1908212"/>
              </a:tblGrid>
              <a:tr h="360040">
                <a:tc gridSpan="2">
                  <a:txBody>
                    <a:bodyPr/>
                    <a:lstStyle/>
                    <a:p>
                      <a:pPr>
                        <a:spcAft>
                          <a:spcPts val="0"/>
                        </a:spcAft>
                      </a:pPr>
                      <a:r>
                        <a:rPr lang="en-GB" sz="600" dirty="0">
                          <a:solidFill>
                            <a:srgbClr val="000000"/>
                          </a:solidFill>
                          <a:effectLst/>
                          <a:latin typeface="Arial"/>
                          <a:ea typeface="Times New Roman"/>
                          <a:cs typeface="Times New Roman"/>
                        </a:rPr>
                        <a:t> </a:t>
                      </a:r>
                      <a:endParaRPr lang="en-GB" sz="700" dirty="0">
                        <a:solidFill>
                          <a:srgbClr val="000000"/>
                        </a:solidFill>
                        <a:effectLst/>
                        <a:latin typeface="Arial"/>
                        <a:ea typeface="Times New Roman"/>
                        <a:cs typeface="Times New Roman"/>
                      </a:endParaRPr>
                    </a:p>
                    <a:p>
                      <a:pPr>
                        <a:spcAft>
                          <a:spcPts val="0"/>
                        </a:spcAft>
                      </a:pPr>
                      <a:r>
                        <a:rPr lang="en-GB" sz="600" dirty="0">
                          <a:solidFill>
                            <a:srgbClr val="000000"/>
                          </a:solidFill>
                          <a:effectLst/>
                          <a:latin typeface="Arial"/>
                          <a:ea typeface="Times New Roman"/>
                          <a:cs typeface="Times New Roman"/>
                        </a:rPr>
                        <a:t>A study of the development of the Atlantic Slave Trade in the 18</a:t>
                      </a:r>
                      <a:r>
                        <a:rPr lang="en-GB" sz="400" dirty="0">
                          <a:solidFill>
                            <a:srgbClr val="000000"/>
                          </a:solidFill>
                          <a:effectLst/>
                          <a:latin typeface="Arial"/>
                          <a:ea typeface="Times New Roman"/>
                          <a:cs typeface="Times New Roman"/>
                        </a:rPr>
                        <a:t>th </a:t>
                      </a:r>
                      <a:r>
                        <a:rPr lang="en-GB" sz="600" dirty="0">
                          <a:solidFill>
                            <a:srgbClr val="000000"/>
                          </a:solidFill>
                          <a:effectLst/>
                          <a:latin typeface="Arial"/>
                          <a:ea typeface="Times New Roman"/>
                          <a:cs typeface="Times New Roman"/>
                        </a:rPr>
                        <a:t>century, the social and economic consequences of that trade, and its abolition in 1807, illustrating the themes of ideology, rights and conflict. </a:t>
                      </a:r>
                      <a:endParaRPr lang="en-GB" sz="700" dirty="0">
                        <a:solidFill>
                          <a:srgbClr val="000000"/>
                        </a:solidFill>
                        <a:effectLst/>
                        <a:latin typeface="Arial"/>
                        <a:ea typeface="Times New Roman"/>
                        <a:cs typeface="Times New Roman"/>
                      </a:endParaRPr>
                    </a:p>
                  </a:txBody>
                  <a:tcPr marL="38783" marR="38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236767">
                <a:tc>
                  <a:txBody>
                    <a:bodyPr/>
                    <a:lstStyle/>
                    <a:p>
                      <a:pPr>
                        <a:spcAft>
                          <a:spcPts val="0"/>
                        </a:spcAft>
                      </a:pPr>
                      <a:r>
                        <a:rPr lang="en-GB" sz="600" b="1" dirty="0">
                          <a:solidFill>
                            <a:srgbClr val="000000"/>
                          </a:solidFill>
                          <a:effectLst/>
                          <a:latin typeface="Arial"/>
                          <a:ea typeface="Times New Roman"/>
                          <a:cs typeface="Times New Roman"/>
                        </a:rPr>
                        <a:t>Mandatory content</a:t>
                      </a:r>
                      <a:endParaRPr lang="en-GB" sz="700" b="1" dirty="0">
                        <a:solidFill>
                          <a:srgbClr val="000000"/>
                        </a:solidFill>
                        <a:effectLst/>
                        <a:latin typeface="Arial"/>
                        <a:ea typeface="Times New Roman"/>
                        <a:cs typeface="Times New Roman"/>
                      </a:endParaRPr>
                    </a:p>
                  </a:txBody>
                  <a:tcPr marL="38783" marR="38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600" b="1">
                          <a:solidFill>
                            <a:srgbClr val="000000"/>
                          </a:solidFill>
                          <a:effectLst/>
                          <a:latin typeface="Arial"/>
                          <a:ea typeface="Times New Roman"/>
                          <a:cs typeface="Times New Roman"/>
                        </a:rPr>
                        <a:t>Illustrative areas</a:t>
                      </a:r>
                      <a:endParaRPr lang="en-GB" sz="700">
                        <a:solidFill>
                          <a:srgbClr val="000000"/>
                        </a:solidFill>
                        <a:effectLst/>
                        <a:latin typeface="Arial"/>
                        <a:ea typeface="Times New Roman"/>
                        <a:cs typeface="Times New Roman"/>
                      </a:endParaRPr>
                    </a:p>
                  </a:txBody>
                  <a:tcPr marL="38783" marR="38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7264">
                <a:tc>
                  <a:txBody>
                    <a:bodyPr/>
                    <a:lstStyle/>
                    <a:p>
                      <a:pPr>
                        <a:spcAft>
                          <a:spcPts val="0"/>
                        </a:spcAft>
                      </a:pPr>
                      <a:r>
                        <a:rPr lang="en-GB" sz="600" b="1" dirty="0">
                          <a:solidFill>
                            <a:srgbClr val="000000"/>
                          </a:solidFill>
                          <a:effectLst/>
                          <a:latin typeface="Arial"/>
                          <a:ea typeface="Times New Roman"/>
                          <a:cs typeface="Times New Roman"/>
                        </a:rPr>
                        <a:t>1. An evaluation of the reasons for the development of the slave trade</a:t>
                      </a:r>
                      <a:endParaRPr lang="en-GB" sz="700" b="1" dirty="0">
                        <a:solidFill>
                          <a:srgbClr val="000000"/>
                        </a:solidFill>
                        <a:effectLst/>
                        <a:latin typeface="Arial"/>
                        <a:ea typeface="Times New Roman"/>
                        <a:cs typeface="Times New Roman"/>
                      </a:endParaRPr>
                    </a:p>
                    <a:p>
                      <a:pPr>
                        <a:spcAft>
                          <a:spcPts val="0"/>
                        </a:spcAft>
                      </a:pPr>
                      <a:r>
                        <a:rPr lang="en-GB" sz="600" b="1" dirty="0">
                          <a:solidFill>
                            <a:srgbClr val="000000"/>
                          </a:solidFill>
                          <a:effectLst/>
                          <a:latin typeface="Arial"/>
                          <a:ea typeface="Times New Roman"/>
                          <a:cs typeface="Times New Roman"/>
                        </a:rPr>
                        <a:t> </a:t>
                      </a:r>
                      <a:endParaRPr lang="en-GB" sz="700" b="1" dirty="0">
                        <a:solidFill>
                          <a:srgbClr val="000000"/>
                        </a:solidFill>
                        <a:effectLst/>
                        <a:latin typeface="Arial"/>
                        <a:ea typeface="Times New Roman"/>
                        <a:cs typeface="Times New Roman"/>
                      </a:endParaRPr>
                    </a:p>
                    <a:p>
                      <a:pPr>
                        <a:spcAft>
                          <a:spcPts val="0"/>
                        </a:spcAft>
                      </a:pPr>
                      <a:r>
                        <a:rPr lang="en-GB" sz="600" b="1" dirty="0">
                          <a:solidFill>
                            <a:srgbClr val="000000"/>
                          </a:solidFill>
                          <a:effectLst/>
                          <a:latin typeface="Arial"/>
                          <a:ea typeface="Times New Roman"/>
                          <a:cs typeface="Times New Roman"/>
                        </a:rPr>
                        <a:t> </a:t>
                      </a:r>
                      <a:endParaRPr lang="en-GB" sz="700" b="1" dirty="0">
                        <a:solidFill>
                          <a:srgbClr val="000000"/>
                        </a:solidFill>
                        <a:effectLst/>
                        <a:latin typeface="Arial"/>
                        <a:ea typeface="Times New Roman"/>
                        <a:cs typeface="Times New Roman"/>
                      </a:endParaRPr>
                    </a:p>
                    <a:p>
                      <a:pPr>
                        <a:spcAft>
                          <a:spcPts val="0"/>
                        </a:spcAft>
                      </a:pPr>
                      <a:r>
                        <a:rPr lang="en-GB" sz="600" b="1" dirty="0">
                          <a:solidFill>
                            <a:srgbClr val="000000"/>
                          </a:solidFill>
                          <a:effectLst/>
                          <a:latin typeface="Arial"/>
                          <a:ea typeface="Times New Roman"/>
                          <a:cs typeface="Times New Roman"/>
                        </a:rPr>
                        <a:t> </a:t>
                      </a:r>
                      <a:endParaRPr lang="en-GB" sz="700" b="1" dirty="0">
                        <a:solidFill>
                          <a:srgbClr val="000000"/>
                        </a:solidFill>
                        <a:effectLst/>
                        <a:latin typeface="Arial"/>
                        <a:ea typeface="Times New Roman"/>
                        <a:cs typeface="Times New Roman"/>
                      </a:endParaRPr>
                    </a:p>
                    <a:p>
                      <a:pPr>
                        <a:spcAft>
                          <a:spcPts val="0"/>
                        </a:spcAft>
                      </a:pPr>
                      <a:r>
                        <a:rPr lang="en-GB" sz="600" b="1" dirty="0">
                          <a:solidFill>
                            <a:srgbClr val="000000"/>
                          </a:solidFill>
                          <a:effectLst/>
                          <a:latin typeface="Arial"/>
                          <a:ea typeface="Times New Roman"/>
                          <a:cs typeface="Times New Roman"/>
                        </a:rPr>
                        <a:t>2. An assessment of the importance of the slave trade to the British economy</a:t>
                      </a:r>
                      <a:endParaRPr lang="en-GB" sz="700" b="1" dirty="0">
                        <a:solidFill>
                          <a:srgbClr val="000000"/>
                        </a:solidFill>
                        <a:effectLst/>
                        <a:latin typeface="Arial"/>
                        <a:ea typeface="Times New Roman"/>
                        <a:cs typeface="Times New Roman"/>
                      </a:endParaRPr>
                    </a:p>
                    <a:p>
                      <a:pPr>
                        <a:spcAft>
                          <a:spcPts val="0"/>
                        </a:spcAft>
                      </a:pPr>
                      <a:r>
                        <a:rPr lang="en-GB" sz="600" b="1" dirty="0">
                          <a:solidFill>
                            <a:srgbClr val="000000"/>
                          </a:solidFill>
                          <a:effectLst/>
                          <a:latin typeface="Arial"/>
                          <a:ea typeface="Times New Roman"/>
                          <a:cs typeface="Times New Roman"/>
                        </a:rPr>
                        <a:t> </a:t>
                      </a:r>
                      <a:endParaRPr lang="en-GB" sz="700" b="1" dirty="0">
                        <a:solidFill>
                          <a:srgbClr val="000000"/>
                        </a:solidFill>
                        <a:effectLst/>
                        <a:latin typeface="Arial"/>
                        <a:ea typeface="Times New Roman"/>
                        <a:cs typeface="Times New Roman"/>
                      </a:endParaRPr>
                    </a:p>
                    <a:p>
                      <a:pPr>
                        <a:spcAft>
                          <a:spcPts val="0"/>
                        </a:spcAft>
                      </a:pPr>
                      <a:r>
                        <a:rPr lang="en-GB" sz="600" b="1" dirty="0">
                          <a:solidFill>
                            <a:srgbClr val="000000"/>
                          </a:solidFill>
                          <a:effectLst/>
                          <a:latin typeface="Arial"/>
                          <a:ea typeface="Times New Roman"/>
                          <a:cs typeface="Times New Roman"/>
                        </a:rPr>
                        <a:t> </a:t>
                      </a:r>
                      <a:endParaRPr lang="en-GB" sz="700" b="1" dirty="0">
                        <a:solidFill>
                          <a:srgbClr val="000000"/>
                        </a:solidFill>
                        <a:effectLst/>
                        <a:latin typeface="Arial"/>
                        <a:ea typeface="Times New Roman"/>
                        <a:cs typeface="Times New Roman"/>
                      </a:endParaRPr>
                    </a:p>
                    <a:p>
                      <a:pPr>
                        <a:spcAft>
                          <a:spcPts val="0"/>
                        </a:spcAft>
                      </a:pPr>
                      <a:r>
                        <a:rPr lang="en-GB" sz="600" b="1" dirty="0">
                          <a:solidFill>
                            <a:srgbClr val="000000"/>
                          </a:solidFill>
                          <a:effectLst/>
                          <a:latin typeface="Arial"/>
                          <a:ea typeface="Times New Roman"/>
                          <a:cs typeface="Times New Roman"/>
                        </a:rPr>
                        <a:t> </a:t>
                      </a:r>
                      <a:endParaRPr lang="en-GB" sz="700" b="1" dirty="0">
                        <a:solidFill>
                          <a:srgbClr val="000000"/>
                        </a:solidFill>
                        <a:effectLst/>
                        <a:latin typeface="Arial"/>
                        <a:ea typeface="Times New Roman"/>
                        <a:cs typeface="Times New Roman"/>
                      </a:endParaRPr>
                    </a:p>
                    <a:p>
                      <a:pPr>
                        <a:spcAft>
                          <a:spcPts val="0"/>
                        </a:spcAft>
                      </a:pPr>
                      <a:r>
                        <a:rPr lang="en-GB" sz="600" b="1" dirty="0">
                          <a:solidFill>
                            <a:srgbClr val="000000"/>
                          </a:solidFill>
                          <a:effectLst/>
                          <a:latin typeface="Arial"/>
                          <a:ea typeface="Times New Roman"/>
                          <a:cs typeface="Times New Roman"/>
                        </a:rPr>
                        <a:t> </a:t>
                      </a:r>
                      <a:endParaRPr lang="en-GB" sz="700" b="1" dirty="0">
                        <a:solidFill>
                          <a:srgbClr val="000000"/>
                        </a:solidFill>
                        <a:effectLst/>
                        <a:latin typeface="Arial"/>
                        <a:ea typeface="Times New Roman"/>
                        <a:cs typeface="Times New Roman"/>
                      </a:endParaRPr>
                    </a:p>
                    <a:p>
                      <a:pPr>
                        <a:spcAft>
                          <a:spcPts val="0"/>
                        </a:spcAft>
                      </a:pPr>
                      <a:r>
                        <a:rPr lang="en-GB" sz="600" b="1" dirty="0">
                          <a:solidFill>
                            <a:srgbClr val="000000"/>
                          </a:solidFill>
                          <a:effectLst/>
                          <a:latin typeface="Arial"/>
                          <a:ea typeface="Times New Roman"/>
                          <a:cs typeface="Times New Roman"/>
                        </a:rPr>
                        <a:t> </a:t>
                      </a:r>
                      <a:endParaRPr lang="en-GB" sz="700" b="1" dirty="0">
                        <a:solidFill>
                          <a:srgbClr val="000000"/>
                        </a:solidFill>
                        <a:effectLst/>
                        <a:latin typeface="Arial"/>
                        <a:ea typeface="Times New Roman"/>
                        <a:cs typeface="Times New Roman"/>
                      </a:endParaRPr>
                    </a:p>
                    <a:p>
                      <a:pPr>
                        <a:spcAft>
                          <a:spcPts val="0"/>
                        </a:spcAft>
                      </a:pPr>
                      <a:r>
                        <a:rPr lang="en-GB" sz="600" b="1" dirty="0">
                          <a:solidFill>
                            <a:srgbClr val="000000"/>
                          </a:solidFill>
                          <a:effectLst/>
                          <a:latin typeface="Arial"/>
                          <a:ea typeface="Times New Roman"/>
                          <a:cs typeface="Times New Roman"/>
                        </a:rPr>
                        <a:t>3. An evaluation of the factors governing relations between slaves and their owners</a:t>
                      </a:r>
                      <a:endParaRPr lang="en-GB" sz="700" b="1" dirty="0">
                        <a:solidFill>
                          <a:srgbClr val="000000"/>
                        </a:solidFill>
                        <a:effectLst/>
                        <a:latin typeface="Arial"/>
                        <a:ea typeface="Times New Roman"/>
                        <a:cs typeface="Times New Roman"/>
                      </a:endParaRPr>
                    </a:p>
                    <a:p>
                      <a:pPr>
                        <a:spcAft>
                          <a:spcPts val="0"/>
                        </a:spcAft>
                      </a:pPr>
                      <a:r>
                        <a:rPr lang="en-GB" sz="600" b="1" dirty="0">
                          <a:solidFill>
                            <a:srgbClr val="000000"/>
                          </a:solidFill>
                          <a:effectLst/>
                          <a:latin typeface="Arial"/>
                          <a:ea typeface="Times New Roman"/>
                          <a:cs typeface="Times New Roman"/>
                        </a:rPr>
                        <a:t> </a:t>
                      </a:r>
                      <a:endParaRPr lang="en-GB" sz="700" b="1" dirty="0">
                        <a:solidFill>
                          <a:srgbClr val="000000"/>
                        </a:solidFill>
                        <a:effectLst/>
                        <a:latin typeface="Arial"/>
                        <a:ea typeface="Times New Roman"/>
                        <a:cs typeface="Times New Roman"/>
                      </a:endParaRPr>
                    </a:p>
                    <a:p>
                      <a:pPr>
                        <a:spcAft>
                          <a:spcPts val="0"/>
                        </a:spcAft>
                      </a:pPr>
                      <a:r>
                        <a:rPr lang="en-GB" sz="600" b="1" dirty="0">
                          <a:solidFill>
                            <a:srgbClr val="000000"/>
                          </a:solidFill>
                          <a:effectLst/>
                          <a:latin typeface="Arial"/>
                          <a:ea typeface="Times New Roman"/>
                          <a:cs typeface="Times New Roman"/>
                        </a:rPr>
                        <a:t>4. An assessment of the implications of the trade for African societies</a:t>
                      </a:r>
                      <a:endParaRPr lang="en-GB" sz="700" b="1" dirty="0">
                        <a:solidFill>
                          <a:srgbClr val="000000"/>
                        </a:solidFill>
                        <a:effectLst/>
                        <a:latin typeface="Arial"/>
                        <a:ea typeface="Times New Roman"/>
                        <a:cs typeface="Times New Roman"/>
                      </a:endParaRPr>
                    </a:p>
                    <a:p>
                      <a:pPr>
                        <a:spcAft>
                          <a:spcPts val="0"/>
                        </a:spcAft>
                      </a:pPr>
                      <a:r>
                        <a:rPr lang="en-GB" sz="600" b="1" dirty="0">
                          <a:solidFill>
                            <a:srgbClr val="000000"/>
                          </a:solidFill>
                          <a:effectLst/>
                          <a:latin typeface="Arial"/>
                          <a:ea typeface="Times New Roman"/>
                          <a:cs typeface="Times New Roman"/>
                        </a:rPr>
                        <a:t> </a:t>
                      </a:r>
                      <a:endParaRPr lang="en-GB" sz="700" b="1" dirty="0">
                        <a:solidFill>
                          <a:srgbClr val="000000"/>
                        </a:solidFill>
                        <a:effectLst/>
                        <a:latin typeface="Arial"/>
                        <a:ea typeface="Times New Roman"/>
                        <a:cs typeface="Times New Roman"/>
                      </a:endParaRPr>
                    </a:p>
                    <a:p>
                      <a:pPr>
                        <a:spcAft>
                          <a:spcPts val="0"/>
                        </a:spcAft>
                      </a:pPr>
                      <a:r>
                        <a:rPr lang="en-GB" sz="600" b="1" dirty="0">
                          <a:solidFill>
                            <a:srgbClr val="000000"/>
                          </a:solidFill>
                          <a:effectLst/>
                          <a:latin typeface="Arial"/>
                          <a:ea typeface="Times New Roman"/>
                          <a:cs typeface="Times New Roman"/>
                        </a:rPr>
                        <a:t> </a:t>
                      </a:r>
                      <a:endParaRPr lang="en-GB" sz="700" b="1" dirty="0">
                        <a:solidFill>
                          <a:srgbClr val="000000"/>
                        </a:solidFill>
                        <a:effectLst/>
                        <a:latin typeface="Arial"/>
                        <a:ea typeface="Times New Roman"/>
                        <a:cs typeface="Times New Roman"/>
                      </a:endParaRPr>
                    </a:p>
                    <a:p>
                      <a:pPr>
                        <a:spcAft>
                          <a:spcPts val="0"/>
                        </a:spcAft>
                      </a:pPr>
                      <a:r>
                        <a:rPr lang="en-GB" sz="600" b="1" dirty="0">
                          <a:solidFill>
                            <a:srgbClr val="000000"/>
                          </a:solidFill>
                          <a:effectLst/>
                          <a:latin typeface="Arial"/>
                          <a:ea typeface="Times New Roman"/>
                          <a:cs typeface="Times New Roman"/>
                        </a:rPr>
                        <a:t> </a:t>
                      </a:r>
                      <a:endParaRPr lang="en-GB" sz="700" b="1" dirty="0">
                        <a:solidFill>
                          <a:srgbClr val="000000"/>
                        </a:solidFill>
                        <a:effectLst/>
                        <a:latin typeface="Arial"/>
                        <a:ea typeface="Times New Roman"/>
                        <a:cs typeface="Times New Roman"/>
                      </a:endParaRPr>
                    </a:p>
                    <a:p>
                      <a:pPr>
                        <a:spcAft>
                          <a:spcPts val="0"/>
                        </a:spcAft>
                      </a:pPr>
                      <a:r>
                        <a:rPr lang="en-GB" sz="600" b="1" dirty="0">
                          <a:solidFill>
                            <a:srgbClr val="000000"/>
                          </a:solidFill>
                          <a:effectLst/>
                          <a:latin typeface="Arial"/>
                          <a:ea typeface="Times New Roman"/>
                          <a:cs typeface="Times New Roman"/>
                        </a:rPr>
                        <a:t> </a:t>
                      </a:r>
                      <a:endParaRPr lang="en-GB" sz="700" b="1" dirty="0">
                        <a:solidFill>
                          <a:srgbClr val="000000"/>
                        </a:solidFill>
                        <a:effectLst/>
                        <a:latin typeface="Arial"/>
                        <a:ea typeface="Times New Roman"/>
                        <a:cs typeface="Times New Roman"/>
                      </a:endParaRPr>
                    </a:p>
                    <a:p>
                      <a:pPr>
                        <a:spcAft>
                          <a:spcPts val="0"/>
                        </a:spcAft>
                      </a:pPr>
                      <a:r>
                        <a:rPr lang="en-GB" sz="600" b="1" dirty="0">
                          <a:solidFill>
                            <a:srgbClr val="000000"/>
                          </a:solidFill>
                          <a:effectLst/>
                          <a:latin typeface="Arial"/>
                          <a:ea typeface="Times New Roman"/>
                          <a:cs typeface="Times New Roman"/>
                        </a:rPr>
                        <a:t> </a:t>
                      </a:r>
                      <a:endParaRPr lang="en-GB" sz="700" b="1" dirty="0">
                        <a:solidFill>
                          <a:srgbClr val="000000"/>
                        </a:solidFill>
                        <a:effectLst/>
                        <a:latin typeface="Arial"/>
                        <a:ea typeface="Times New Roman"/>
                        <a:cs typeface="Times New Roman"/>
                      </a:endParaRPr>
                    </a:p>
                    <a:p>
                      <a:pPr>
                        <a:spcAft>
                          <a:spcPts val="0"/>
                        </a:spcAft>
                      </a:pPr>
                      <a:r>
                        <a:rPr lang="en-GB" sz="600" b="1" dirty="0">
                          <a:solidFill>
                            <a:srgbClr val="000000"/>
                          </a:solidFill>
                          <a:effectLst/>
                          <a:latin typeface="Arial"/>
                          <a:ea typeface="Times New Roman"/>
                          <a:cs typeface="Times New Roman"/>
                        </a:rPr>
                        <a:t> </a:t>
                      </a:r>
                      <a:endParaRPr lang="en-GB" sz="700" b="1" dirty="0">
                        <a:solidFill>
                          <a:srgbClr val="000000"/>
                        </a:solidFill>
                        <a:effectLst/>
                        <a:latin typeface="Arial"/>
                        <a:ea typeface="Times New Roman"/>
                        <a:cs typeface="Times New Roman"/>
                      </a:endParaRPr>
                    </a:p>
                    <a:p>
                      <a:pPr>
                        <a:spcAft>
                          <a:spcPts val="0"/>
                        </a:spcAft>
                      </a:pPr>
                      <a:r>
                        <a:rPr lang="en-GB" sz="600" b="1" dirty="0">
                          <a:solidFill>
                            <a:srgbClr val="000000"/>
                          </a:solidFill>
                          <a:effectLst/>
                          <a:latin typeface="Arial"/>
                          <a:ea typeface="Times New Roman"/>
                          <a:cs typeface="Times New Roman"/>
                        </a:rPr>
                        <a:t> </a:t>
                      </a:r>
                      <a:endParaRPr lang="en-GB" sz="700" b="1" dirty="0">
                        <a:solidFill>
                          <a:srgbClr val="000000"/>
                        </a:solidFill>
                        <a:effectLst/>
                        <a:latin typeface="Arial"/>
                        <a:ea typeface="Times New Roman"/>
                        <a:cs typeface="Times New Roman"/>
                      </a:endParaRPr>
                    </a:p>
                    <a:p>
                      <a:pPr>
                        <a:spcAft>
                          <a:spcPts val="0"/>
                        </a:spcAft>
                      </a:pPr>
                      <a:r>
                        <a:rPr lang="en-GB" sz="600" b="1" dirty="0">
                          <a:solidFill>
                            <a:srgbClr val="000000"/>
                          </a:solidFill>
                          <a:effectLst/>
                          <a:latin typeface="Arial"/>
                          <a:ea typeface="Times New Roman"/>
                          <a:cs typeface="Times New Roman"/>
                        </a:rPr>
                        <a:t>5. An evaluation of the obstacles to abolition </a:t>
                      </a:r>
                      <a:endParaRPr lang="en-GB" sz="700" b="1" dirty="0">
                        <a:solidFill>
                          <a:srgbClr val="000000"/>
                        </a:solidFill>
                        <a:effectLst/>
                        <a:latin typeface="Arial"/>
                        <a:ea typeface="Times New Roman"/>
                        <a:cs typeface="Times New Roman"/>
                      </a:endParaRPr>
                    </a:p>
                    <a:p>
                      <a:pPr>
                        <a:spcAft>
                          <a:spcPts val="0"/>
                        </a:spcAft>
                      </a:pPr>
                      <a:r>
                        <a:rPr lang="en-GB" sz="600" b="1" dirty="0">
                          <a:solidFill>
                            <a:srgbClr val="000000"/>
                          </a:solidFill>
                          <a:effectLst/>
                          <a:latin typeface="Arial"/>
                          <a:ea typeface="Times New Roman"/>
                          <a:cs typeface="Times New Roman"/>
                        </a:rPr>
                        <a:t> </a:t>
                      </a:r>
                      <a:endParaRPr lang="en-GB" sz="700" b="1" dirty="0">
                        <a:solidFill>
                          <a:srgbClr val="000000"/>
                        </a:solidFill>
                        <a:effectLst/>
                        <a:latin typeface="Arial"/>
                        <a:ea typeface="Times New Roman"/>
                        <a:cs typeface="Times New Roman"/>
                      </a:endParaRPr>
                    </a:p>
                    <a:p>
                      <a:pPr>
                        <a:spcAft>
                          <a:spcPts val="0"/>
                        </a:spcAft>
                      </a:pPr>
                      <a:r>
                        <a:rPr lang="en-GB" sz="600" b="1" dirty="0">
                          <a:solidFill>
                            <a:srgbClr val="000000"/>
                          </a:solidFill>
                          <a:effectLst/>
                          <a:latin typeface="Arial"/>
                          <a:ea typeface="Times New Roman"/>
                          <a:cs typeface="Times New Roman"/>
                        </a:rPr>
                        <a:t> </a:t>
                      </a:r>
                      <a:endParaRPr lang="en-GB" sz="700" b="1" dirty="0">
                        <a:solidFill>
                          <a:srgbClr val="000000"/>
                        </a:solidFill>
                        <a:effectLst/>
                        <a:latin typeface="Arial"/>
                        <a:ea typeface="Times New Roman"/>
                        <a:cs typeface="Times New Roman"/>
                      </a:endParaRPr>
                    </a:p>
                    <a:p>
                      <a:pPr>
                        <a:spcAft>
                          <a:spcPts val="0"/>
                        </a:spcAft>
                      </a:pPr>
                      <a:r>
                        <a:rPr lang="en-GB" sz="600" b="1" dirty="0">
                          <a:solidFill>
                            <a:srgbClr val="000000"/>
                          </a:solidFill>
                          <a:effectLst/>
                          <a:latin typeface="Arial"/>
                          <a:ea typeface="Times New Roman"/>
                          <a:cs typeface="Times New Roman"/>
                        </a:rPr>
                        <a:t> </a:t>
                      </a:r>
                      <a:endParaRPr lang="en-GB" sz="700" b="1" dirty="0">
                        <a:solidFill>
                          <a:srgbClr val="000000"/>
                        </a:solidFill>
                        <a:effectLst/>
                        <a:latin typeface="Arial"/>
                        <a:ea typeface="Times New Roman"/>
                        <a:cs typeface="Times New Roman"/>
                      </a:endParaRPr>
                    </a:p>
                    <a:p>
                      <a:pPr>
                        <a:spcAft>
                          <a:spcPts val="0"/>
                        </a:spcAft>
                      </a:pPr>
                      <a:r>
                        <a:rPr lang="en-GB" sz="600" b="1" dirty="0">
                          <a:solidFill>
                            <a:srgbClr val="000000"/>
                          </a:solidFill>
                          <a:effectLst/>
                          <a:latin typeface="Arial"/>
                          <a:ea typeface="Times New Roman"/>
                          <a:cs typeface="Times New Roman"/>
                        </a:rPr>
                        <a:t> </a:t>
                      </a:r>
                      <a:endParaRPr lang="en-GB" sz="700" b="1" dirty="0">
                        <a:solidFill>
                          <a:srgbClr val="000000"/>
                        </a:solidFill>
                        <a:effectLst/>
                        <a:latin typeface="Arial"/>
                        <a:ea typeface="Times New Roman"/>
                        <a:cs typeface="Times New Roman"/>
                      </a:endParaRPr>
                    </a:p>
                    <a:p>
                      <a:pPr>
                        <a:spcAft>
                          <a:spcPts val="0"/>
                        </a:spcAft>
                      </a:pPr>
                      <a:r>
                        <a:rPr lang="en-GB" sz="600" b="1" dirty="0">
                          <a:solidFill>
                            <a:srgbClr val="000000"/>
                          </a:solidFill>
                          <a:effectLst/>
                          <a:latin typeface="Arial"/>
                          <a:ea typeface="Times New Roman"/>
                          <a:cs typeface="Times New Roman"/>
                        </a:rPr>
                        <a:t> </a:t>
                      </a:r>
                      <a:endParaRPr lang="en-GB" sz="700" b="1" dirty="0">
                        <a:solidFill>
                          <a:srgbClr val="000000"/>
                        </a:solidFill>
                        <a:effectLst/>
                        <a:latin typeface="Arial"/>
                        <a:ea typeface="Times New Roman"/>
                        <a:cs typeface="Times New Roman"/>
                      </a:endParaRPr>
                    </a:p>
                    <a:p>
                      <a:pPr>
                        <a:spcAft>
                          <a:spcPts val="0"/>
                        </a:spcAft>
                      </a:pPr>
                      <a:r>
                        <a:rPr lang="en-GB" sz="600" b="1" dirty="0">
                          <a:solidFill>
                            <a:srgbClr val="000000"/>
                          </a:solidFill>
                          <a:effectLst/>
                          <a:latin typeface="Arial"/>
                          <a:ea typeface="Times New Roman"/>
                          <a:cs typeface="Times New Roman"/>
                        </a:rPr>
                        <a:t>6. An evaluation for the reasons for the success of the abolitionist campaign in 1807 </a:t>
                      </a:r>
                      <a:endParaRPr lang="en-GB" sz="700" b="1" dirty="0">
                        <a:solidFill>
                          <a:srgbClr val="000000"/>
                        </a:solidFill>
                        <a:effectLst/>
                        <a:latin typeface="Arial"/>
                        <a:ea typeface="Times New Roman"/>
                        <a:cs typeface="Times New Roman"/>
                      </a:endParaRPr>
                    </a:p>
                  </a:txBody>
                  <a:tcPr marL="38783" marR="38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600" dirty="0">
                          <a:solidFill>
                            <a:srgbClr val="000000"/>
                          </a:solidFill>
                          <a:effectLst/>
                          <a:latin typeface="Arial"/>
                          <a:ea typeface="Times New Roman"/>
                          <a:cs typeface="Times New Roman"/>
                        </a:rPr>
                        <a:t>Military factors; importance of West Indian colonies; shortage of labour; failure of alternative sources; legal position; racist attitudes; religious factors. </a:t>
                      </a:r>
                      <a:endParaRPr lang="en-GB" sz="700" dirty="0">
                        <a:solidFill>
                          <a:srgbClr val="000000"/>
                        </a:solidFill>
                        <a:effectLst/>
                        <a:latin typeface="Arial"/>
                        <a:ea typeface="Times New Roman"/>
                        <a:cs typeface="Times New Roman"/>
                      </a:endParaRPr>
                    </a:p>
                    <a:p>
                      <a:pPr>
                        <a:spcAft>
                          <a:spcPts val="0"/>
                        </a:spcAft>
                      </a:pPr>
                      <a:r>
                        <a:rPr lang="en-GB" sz="600" dirty="0">
                          <a:solidFill>
                            <a:srgbClr val="000000"/>
                          </a:solidFill>
                          <a:effectLst/>
                          <a:latin typeface="Arial"/>
                          <a:ea typeface="Times New Roman"/>
                          <a:cs typeface="Times New Roman"/>
                        </a:rPr>
                        <a:t> </a:t>
                      </a:r>
                      <a:endParaRPr lang="en-GB" sz="600" dirty="0" smtClean="0">
                        <a:solidFill>
                          <a:srgbClr val="000000"/>
                        </a:solidFill>
                        <a:effectLst/>
                        <a:latin typeface="Arial"/>
                        <a:ea typeface="Times New Roman"/>
                        <a:cs typeface="Times New Roman"/>
                      </a:endParaRPr>
                    </a:p>
                    <a:p>
                      <a:pPr>
                        <a:spcAft>
                          <a:spcPts val="0"/>
                        </a:spcAft>
                      </a:pPr>
                      <a:endParaRPr lang="en-GB" sz="700" dirty="0">
                        <a:solidFill>
                          <a:srgbClr val="000000"/>
                        </a:solidFill>
                        <a:effectLst/>
                        <a:latin typeface="Arial"/>
                        <a:ea typeface="Times New Roman"/>
                        <a:cs typeface="Times New Roman"/>
                      </a:endParaRPr>
                    </a:p>
                    <a:p>
                      <a:pPr>
                        <a:spcAft>
                          <a:spcPts val="0"/>
                        </a:spcAft>
                      </a:pPr>
                      <a:r>
                        <a:rPr lang="en-GB" sz="600" dirty="0">
                          <a:solidFill>
                            <a:srgbClr val="000000"/>
                          </a:solidFill>
                          <a:effectLst/>
                          <a:latin typeface="Arial"/>
                          <a:ea typeface="Times New Roman"/>
                          <a:cs typeface="Times New Roman"/>
                        </a:rPr>
                        <a:t>The importance of tropical crops and the profits accruing; the role of the trade in terms of navigation, manufacturing, the procurement of raw materials and trading patterns; industrial development; wealth of ports and merchants. </a:t>
                      </a:r>
                      <a:endParaRPr lang="en-GB" sz="600" dirty="0" smtClean="0">
                        <a:solidFill>
                          <a:srgbClr val="000000"/>
                        </a:solidFill>
                        <a:effectLst/>
                        <a:latin typeface="Arial"/>
                        <a:ea typeface="Times New Roman"/>
                        <a:cs typeface="Times New Roman"/>
                      </a:endParaRPr>
                    </a:p>
                    <a:p>
                      <a:pPr>
                        <a:spcAft>
                          <a:spcPts val="0"/>
                        </a:spcAft>
                      </a:pPr>
                      <a:endParaRPr lang="en-GB" sz="600" dirty="0" smtClean="0">
                        <a:solidFill>
                          <a:srgbClr val="000000"/>
                        </a:solidFill>
                        <a:effectLst/>
                        <a:latin typeface="Arial"/>
                        <a:ea typeface="Times New Roman"/>
                        <a:cs typeface="Times New Roman"/>
                      </a:endParaRPr>
                    </a:p>
                    <a:p>
                      <a:pPr>
                        <a:spcAft>
                          <a:spcPts val="0"/>
                        </a:spcAft>
                      </a:pPr>
                      <a:endParaRPr lang="en-GB" sz="700" dirty="0">
                        <a:solidFill>
                          <a:srgbClr val="000000"/>
                        </a:solidFill>
                        <a:effectLst/>
                        <a:latin typeface="Arial"/>
                        <a:ea typeface="Times New Roman"/>
                        <a:cs typeface="Times New Roman"/>
                      </a:endParaRPr>
                    </a:p>
                    <a:p>
                      <a:pPr>
                        <a:spcAft>
                          <a:spcPts val="0"/>
                        </a:spcAft>
                      </a:pPr>
                      <a:r>
                        <a:rPr lang="en-GB" sz="600" dirty="0">
                          <a:solidFill>
                            <a:srgbClr val="000000"/>
                          </a:solidFill>
                          <a:effectLst/>
                          <a:latin typeface="Arial"/>
                          <a:ea typeface="Times New Roman"/>
                          <a:cs typeface="Times New Roman"/>
                        </a:rPr>
                        <a:t> </a:t>
                      </a:r>
                      <a:endParaRPr lang="en-GB" sz="700" dirty="0">
                        <a:solidFill>
                          <a:srgbClr val="000000"/>
                        </a:solidFill>
                        <a:effectLst/>
                        <a:latin typeface="Arial"/>
                        <a:ea typeface="Times New Roman"/>
                        <a:cs typeface="Times New Roman"/>
                      </a:endParaRPr>
                    </a:p>
                    <a:p>
                      <a:pPr>
                        <a:spcAft>
                          <a:spcPts val="0"/>
                        </a:spcAft>
                      </a:pPr>
                      <a:r>
                        <a:rPr lang="en-GB" sz="600" dirty="0">
                          <a:solidFill>
                            <a:srgbClr val="000000"/>
                          </a:solidFill>
                          <a:effectLst/>
                          <a:latin typeface="Arial"/>
                          <a:ea typeface="Times New Roman"/>
                          <a:cs typeface="Times New Roman"/>
                        </a:rPr>
                        <a:t>Humanitarian concerns; religious concerns; financial considerations; fear of revolt; racism and prejudice. </a:t>
                      </a:r>
                      <a:endParaRPr lang="en-GB" sz="700" dirty="0">
                        <a:solidFill>
                          <a:srgbClr val="000000"/>
                        </a:solidFill>
                        <a:effectLst/>
                        <a:latin typeface="Arial"/>
                        <a:ea typeface="Times New Roman"/>
                        <a:cs typeface="Times New Roman"/>
                      </a:endParaRPr>
                    </a:p>
                    <a:p>
                      <a:pPr>
                        <a:spcAft>
                          <a:spcPts val="0"/>
                        </a:spcAft>
                      </a:pPr>
                      <a:r>
                        <a:rPr lang="en-GB" sz="600" dirty="0">
                          <a:solidFill>
                            <a:srgbClr val="000000"/>
                          </a:solidFill>
                          <a:effectLst/>
                          <a:latin typeface="Arial"/>
                          <a:ea typeface="Times New Roman"/>
                          <a:cs typeface="Times New Roman"/>
                        </a:rPr>
                        <a:t> </a:t>
                      </a:r>
                      <a:endParaRPr lang="en-GB" sz="600" dirty="0" smtClean="0">
                        <a:solidFill>
                          <a:srgbClr val="000000"/>
                        </a:solidFill>
                        <a:effectLst/>
                        <a:latin typeface="Arial"/>
                        <a:ea typeface="Times New Roman"/>
                        <a:cs typeface="Times New Roman"/>
                      </a:endParaRPr>
                    </a:p>
                    <a:p>
                      <a:pPr>
                        <a:spcAft>
                          <a:spcPts val="0"/>
                        </a:spcAft>
                      </a:pPr>
                      <a:endParaRPr lang="en-GB" sz="600" dirty="0" smtClean="0">
                        <a:solidFill>
                          <a:srgbClr val="000000"/>
                        </a:solidFill>
                        <a:effectLst/>
                        <a:latin typeface="Arial"/>
                        <a:ea typeface="Times New Roman"/>
                        <a:cs typeface="Times New Roman"/>
                      </a:endParaRPr>
                    </a:p>
                    <a:p>
                      <a:pPr>
                        <a:spcAft>
                          <a:spcPts val="0"/>
                        </a:spcAft>
                      </a:pPr>
                      <a:endParaRPr lang="en-GB" sz="700" dirty="0">
                        <a:solidFill>
                          <a:srgbClr val="000000"/>
                        </a:solidFill>
                        <a:effectLst/>
                        <a:latin typeface="Arial"/>
                        <a:ea typeface="Times New Roman"/>
                        <a:cs typeface="Times New Roman"/>
                      </a:endParaRPr>
                    </a:p>
                    <a:p>
                      <a:pPr>
                        <a:spcAft>
                          <a:spcPts val="0"/>
                        </a:spcAft>
                      </a:pPr>
                      <a:r>
                        <a:rPr lang="en-GB" sz="600" dirty="0">
                          <a:solidFill>
                            <a:srgbClr val="000000"/>
                          </a:solidFill>
                          <a:effectLst/>
                          <a:latin typeface="Arial"/>
                          <a:ea typeface="Times New Roman"/>
                          <a:cs typeface="Times New Roman"/>
                        </a:rPr>
                        <a:t>Effects of the trade on African societies in West Africa; the slave sellers and European ‘factories’ on the West African coast; the development of slave-based states and economies; the destruction of societies; the development of foreign colonies: roles played by leaders of African societies in continuing the trade. </a:t>
                      </a:r>
                      <a:endParaRPr lang="en-GB" sz="600" dirty="0" smtClean="0">
                        <a:solidFill>
                          <a:srgbClr val="000000"/>
                        </a:solidFill>
                        <a:effectLst/>
                        <a:latin typeface="Arial"/>
                        <a:ea typeface="Times New Roman"/>
                        <a:cs typeface="Times New Roman"/>
                      </a:endParaRPr>
                    </a:p>
                    <a:p>
                      <a:pPr>
                        <a:spcAft>
                          <a:spcPts val="0"/>
                        </a:spcAft>
                      </a:pPr>
                      <a:endParaRPr lang="en-GB" sz="600" dirty="0" smtClean="0">
                        <a:solidFill>
                          <a:srgbClr val="000000"/>
                        </a:solidFill>
                        <a:effectLst/>
                        <a:latin typeface="Arial"/>
                        <a:ea typeface="Times New Roman"/>
                        <a:cs typeface="Times New Roman"/>
                      </a:endParaRPr>
                    </a:p>
                    <a:p>
                      <a:pPr>
                        <a:spcAft>
                          <a:spcPts val="0"/>
                        </a:spcAft>
                      </a:pPr>
                      <a:endParaRPr lang="en-GB" sz="700" dirty="0">
                        <a:solidFill>
                          <a:srgbClr val="000000"/>
                        </a:solidFill>
                        <a:effectLst/>
                        <a:latin typeface="Arial"/>
                        <a:ea typeface="Times New Roman"/>
                        <a:cs typeface="Times New Roman"/>
                      </a:endParaRPr>
                    </a:p>
                    <a:p>
                      <a:pPr>
                        <a:spcAft>
                          <a:spcPts val="0"/>
                        </a:spcAft>
                      </a:pPr>
                      <a:r>
                        <a:rPr lang="en-GB" sz="600" dirty="0">
                          <a:solidFill>
                            <a:srgbClr val="000000"/>
                          </a:solidFill>
                          <a:effectLst/>
                          <a:latin typeface="Arial"/>
                          <a:ea typeface="Times New Roman"/>
                          <a:cs typeface="Times New Roman"/>
                        </a:rPr>
                        <a:t> </a:t>
                      </a:r>
                      <a:endParaRPr lang="en-GB" sz="700" dirty="0">
                        <a:solidFill>
                          <a:srgbClr val="000000"/>
                        </a:solidFill>
                        <a:effectLst/>
                        <a:latin typeface="Arial"/>
                        <a:ea typeface="Times New Roman"/>
                        <a:cs typeface="Times New Roman"/>
                      </a:endParaRPr>
                    </a:p>
                    <a:p>
                      <a:pPr>
                        <a:spcAft>
                          <a:spcPts val="0"/>
                        </a:spcAft>
                      </a:pPr>
                      <a:r>
                        <a:rPr lang="en-GB" sz="600" dirty="0">
                          <a:solidFill>
                            <a:srgbClr val="000000"/>
                          </a:solidFill>
                          <a:effectLst/>
                          <a:latin typeface="Arial"/>
                          <a:ea typeface="Times New Roman"/>
                          <a:cs typeface="Times New Roman"/>
                        </a:rPr>
                        <a:t>Slave rebellion in St </a:t>
                      </a:r>
                      <a:r>
                        <a:rPr lang="en-GB" sz="600" dirty="0" err="1">
                          <a:solidFill>
                            <a:srgbClr val="000000"/>
                          </a:solidFill>
                          <a:effectLst/>
                          <a:latin typeface="Arial"/>
                          <a:ea typeface="Times New Roman"/>
                          <a:cs typeface="Times New Roman"/>
                        </a:rPr>
                        <a:t>Domingue</a:t>
                      </a:r>
                      <a:r>
                        <a:rPr lang="en-GB" sz="600" dirty="0">
                          <a:solidFill>
                            <a:srgbClr val="000000"/>
                          </a:solidFill>
                          <a:effectLst/>
                          <a:latin typeface="Arial"/>
                          <a:ea typeface="Times New Roman"/>
                          <a:cs typeface="Times New Roman"/>
                        </a:rPr>
                        <a:t>; effects of the French Revolution; importance of the trade to the British economy; fears over national security; the power of vested interests; anti-abolition propaganda; attitudes of British governments. </a:t>
                      </a:r>
                      <a:endParaRPr lang="en-GB" sz="700" dirty="0">
                        <a:solidFill>
                          <a:srgbClr val="000000"/>
                        </a:solidFill>
                        <a:effectLst/>
                        <a:latin typeface="Arial"/>
                        <a:ea typeface="Times New Roman"/>
                        <a:cs typeface="Times New Roman"/>
                      </a:endParaRPr>
                    </a:p>
                    <a:p>
                      <a:pPr>
                        <a:spcAft>
                          <a:spcPts val="0"/>
                        </a:spcAft>
                      </a:pPr>
                      <a:r>
                        <a:rPr lang="en-GB" sz="600" dirty="0">
                          <a:solidFill>
                            <a:srgbClr val="000000"/>
                          </a:solidFill>
                          <a:effectLst/>
                          <a:latin typeface="Arial"/>
                          <a:ea typeface="Times New Roman"/>
                          <a:cs typeface="Times New Roman"/>
                        </a:rPr>
                        <a:t> </a:t>
                      </a:r>
                      <a:endParaRPr lang="en-GB" sz="600" dirty="0" smtClean="0">
                        <a:solidFill>
                          <a:srgbClr val="000000"/>
                        </a:solidFill>
                        <a:effectLst/>
                        <a:latin typeface="Arial"/>
                        <a:ea typeface="Times New Roman"/>
                        <a:cs typeface="Times New Roman"/>
                      </a:endParaRPr>
                    </a:p>
                    <a:p>
                      <a:pPr>
                        <a:spcAft>
                          <a:spcPts val="0"/>
                        </a:spcAft>
                      </a:pPr>
                      <a:endParaRPr lang="en-GB" sz="600" dirty="0" smtClean="0">
                        <a:solidFill>
                          <a:srgbClr val="000000"/>
                        </a:solidFill>
                        <a:effectLst/>
                        <a:latin typeface="Arial"/>
                        <a:ea typeface="Times New Roman"/>
                        <a:cs typeface="Times New Roman"/>
                      </a:endParaRPr>
                    </a:p>
                    <a:p>
                      <a:pPr>
                        <a:spcAft>
                          <a:spcPts val="0"/>
                        </a:spcAft>
                      </a:pPr>
                      <a:endParaRPr lang="en-GB" sz="700" dirty="0">
                        <a:solidFill>
                          <a:srgbClr val="000000"/>
                        </a:solidFill>
                        <a:effectLst/>
                        <a:latin typeface="Arial"/>
                        <a:ea typeface="Times New Roman"/>
                        <a:cs typeface="Times New Roman"/>
                      </a:endParaRPr>
                    </a:p>
                    <a:p>
                      <a:pPr>
                        <a:spcAft>
                          <a:spcPts val="0"/>
                        </a:spcAft>
                      </a:pPr>
                      <a:r>
                        <a:rPr lang="en-GB" sz="600" dirty="0">
                          <a:solidFill>
                            <a:srgbClr val="000000"/>
                          </a:solidFill>
                          <a:effectLst/>
                          <a:latin typeface="Arial"/>
                          <a:ea typeface="Times New Roman"/>
                          <a:cs typeface="Times New Roman"/>
                        </a:rPr>
                        <a:t>Economic factors – the decline in the economic importance of slavery; effects of slave resistance; military factors; the religious revival; the campaign of the Anti-Slavery Society; the role of Wilberforce. </a:t>
                      </a:r>
                      <a:endParaRPr lang="en-GB" sz="700" dirty="0">
                        <a:solidFill>
                          <a:srgbClr val="000000"/>
                        </a:solidFill>
                        <a:effectLst/>
                        <a:latin typeface="Arial"/>
                        <a:ea typeface="Times New Roman"/>
                        <a:cs typeface="Times New Roman"/>
                      </a:endParaRPr>
                    </a:p>
                  </a:txBody>
                  <a:tcPr marL="38783" marR="38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094475" y="437218"/>
            <a:ext cx="2952328" cy="461665"/>
          </a:xfrm>
          <a:prstGeom prst="rect">
            <a:avLst/>
          </a:prstGeom>
          <a:noFill/>
        </p:spPr>
        <p:txBody>
          <a:bodyPr wrap="square" rtlCol="0">
            <a:spAutoFit/>
          </a:bodyPr>
          <a:lstStyle/>
          <a:p>
            <a:pPr>
              <a:spcAft>
                <a:spcPts val="600"/>
              </a:spcAft>
            </a:pPr>
            <a:r>
              <a:rPr lang="en-GB" sz="1200" b="1" kern="1600" dirty="0">
                <a:latin typeface="Arial"/>
                <a:cs typeface="Times New Roman"/>
              </a:rPr>
              <a:t>Historical Study: British </a:t>
            </a:r>
            <a:r>
              <a:rPr lang="en-GB" sz="1200" b="1" dirty="0" smtClean="0">
                <a:solidFill>
                  <a:srgbClr val="000000"/>
                </a:solidFill>
                <a:latin typeface="Arial"/>
                <a:ea typeface="Times New Roman"/>
              </a:rPr>
              <a:t>Part </a:t>
            </a:r>
            <a:r>
              <a:rPr lang="en-GB" sz="1200" b="1" dirty="0">
                <a:solidFill>
                  <a:srgbClr val="000000"/>
                </a:solidFill>
                <a:latin typeface="Arial"/>
                <a:ea typeface="Times New Roman"/>
              </a:rPr>
              <a:t>Three: The Atlantic Slave Trade </a:t>
            </a:r>
            <a:endParaRPr lang="en-GB" sz="1200" dirty="0">
              <a:solidFill>
                <a:srgbClr val="000000"/>
              </a:solidFill>
              <a:effectLst/>
              <a:latin typeface="Arial"/>
              <a:ea typeface="Times New Roman"/>
            </a:endParaRPr>
          </a:p>
        </p:txBody>
      </p:sp>
      <p:sp>
        <p:nvSpPr>
          <p:cNvPr id="6" name="TextBox 5"/>
          <p:cNvSpPr txBox="1"/>
          <p:nvPr/>
        </p:nvSpPr>
        <p:spPr>
          <a:xfrm>
            <a:off x="611560" y="1089750"/>
            <a:ext cx="7848872" cy="338554"/>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Matching Issues, </a:t>
            </a:r>
            <a:r>
              <a:rPr lang="en-GB" sz="1600" dirty="0" err="1" smtClean="0">
                <a:latin typeface="Arial" panose="020B0604020202020204" pitchFamily="34" charset="0"/>
                <a:cs typeface="Arial" panose="020B0604020202020204" pitchFamily="34" charset="0"/>
              </a:rPr>
              <a:t>eg</a:t>
            </a:r>
            <a:r>
              <a:rPr lang="en-GB" sz="1600" dirty="0" smtClean="0">
                <a:latin typeface="Arial" panose="020B0604020202020204" pitchFamily="34" charset="0"/>
                <a:cs typeface="Arial" panose="020B0604020202020204" pitchFamily="34" charset="0"/>
              </a:rPr>
              <a:t>. 2,4,6 (3 issues will not be examined) No fixed topics</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5338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prstClr val="black"/>
                </a:solidFill>
                <a:effectLst/>
                <a:latin typeface="TrebuchetMS-Bold"/>
              </a:rPr>
              <a:t>SECTION 2 — BRITISH — 20 marks</a:t>
            </a:r>
            <a:endParaRPr lang="en-GB" dirty="0"/>
          </a:p>
        </p:txBody>
      </p:sp>
      <p:sp>
        <p:nvSpPr>
          <p:cNvPr id="3" name="Content Placeholder 2"/>
          <p:cNvSpPr>
            <a:spLocks noGrp="1"/>
          </p:cNvSpPr>
          <p:nvPr>
            <p:ph idx="1"/>
          </p:nvPr>
        </p:nvSpPr>
        <p:spPr/>
        <p:txBody>
          <a:bodyPr>
            <a:normAutofit fontScale="85000" lnSpcReduction="10000"/>
          </a:bodyPr>
          <a:lstStyle/>
          <a:p>
            <a:pPr marL="0" lvl="0" indent="0">
              <a:spcBef>
                <a:spcPct val="20000"/>
              </a:spcBef>
              <a:buClr>
                <a:srgbClr val="AA2B1E"/>
              </a:buClr>
              <a:buSzPct val="85000"/>
              <a:buNone/>
            </a:pPr>
            <a:r>
              <a:rPr lang="en-GB" sz="1700" i="1" dirty="0">
                <a:solidFill>
                  <a:prstClr val="black"/>
                </a:solidFill>
                <a:latin typeface="Trebuchet MS" panose="020B0603020202020204" pitchFamily="34" charset="0"/>
              </a:rPr>
              <a:t>Question type 1 - Evaluating factors</a:t>
            </a:r>
          </a:p>
          <a:p>
            <a:pPr marL="0" lvl="0" indent="0">
              <a:spcBef>
                <a:spcPct val="20000"/>
              </a:spcBef>
              <a:buClr>
                <a:srgbClr val="AA2B1E"/>
              </a:buClr>
              <a:buSzPct val="85000"/>
              <a:buNone/>
            </a:pPr>
            <a:r>
              <a:rPr lang="en-GB" sz="1700" dirty="0">
                <a:solidFill>
                  <a:prstClr val="black"/>
                </a:solidFill>
                <a:latin typeface="Trebuchet MS" panose="020B0603020202020204" pitchFamily="34" charset="0"/>
              </a:rPr>
              <a:t>This question will have an isolated factor. </a:t>
            </a:r>
            <a:r>
              <a:rPr lang="en-GB" sz="1700" dirty="0" smtClean="0">
                <a:solidFill>
                  <a:prstClr val="black"/>
                </a:solidFill>
                <a:latin typeface="Trebuchet MS" panose="020B0603020202020204" pitchFamily="34" charset="0"/>
              </a:rPr>
              <a:t>“To what extent….?” “How important….?” </a:t>
            </a:r>
          </a:p>
          <a:p>
            <a:pPr marL="0" lvl="0" indent="0">
              <a:spcBef>
                <a:spcPct val="20000"/>
              </a:spcBef>
              <a:buClr>
                <a:srgbClr val="AA2B1E"/>
              </a:buClr>
              <a:buSzPct val="85000"/>
              <a:buNone/>
            </a:pPr>
            <a:endParaRPr lang="en-GB" sz="1700" dirty="0" smtClean="0">
              <a:solidFill>
                <a:prstClr val="black"/>
              </a:solidFill>
              <a:latin typeface="Trebuchet MS" panose="020B0603020202020204" pitchFamily="34" charset="0"/>
            </a:endParaRPr>
          </a:p>
          <a:p>
            <a:pPr marL="0" lvl="0" indent="0">
              <a:spcBef>
                <a:spcPct val="20000"/>
              </a:spcBef>
              <a:buClr>
                <a:srgbClr val="AA2B1E"/>
              </a:buClr>
              <a:buSzPct val="85000"/>
              <a:buNone/>
            </a:pPr>
            <a:r>
              <a:rPr lang="en-GB" sz="1700" i="1" dirty="0" smtClean="0">
                <a:solidFill>
                  <a:prstClr val="black"/>
                </a:solidFill>
                <a:latin typeface="Trebuchet MS" panose="020B0603020202020204" pitchFamily="34" charset="0"/>
              </a:rPr>
              <a:t>To what extent was the growth of democracy in Britain after 1851 due to the role of pressure groups?</a:t>
            </a:r>
          </a:p>
          <a:p>
            <a:pPr marL="0" lvl="0" indent="0">
              <a:spcBef>
                <a:spcPct val="20000"/>
              </a:spcBef>
              <a:buClr>
                <a:srgbClr val="AA2B1E"/>
              </a:buClr>
              <a:buSzPct val="85000"/>
              <a:buNone/>
            </a:pPr>
            <a:r>
              <a:rPr lang="en-GB" sz="1700" dirty="0" smtClean="0">
                <a:solidFill>
                  <a:prstClr val="black"/>
                </a:solidFill>
                <a:latin typeface="Trebuchet MS" panose="020B0603020202020204" pitchFamily="34" charset="0"/>
              </a:rPr>
              <a:t>It </a:t>
            </a:r>
            <a:r>
              <a:rPr lang="en-GB" sz="1700" dirty="0">
                <a:solidFill>
                  <a:prstClr val="black"/>
                </a:solidFill>
                <a:latin typeface="Trebuchet MS" panose="020B0603020202020204" pitchFamily="34" charset="0"/>
              </a:rPr>
              <a:t>could be presented in the form of a quotation.</a:t>
            </a:r>
          </a:p>
          <a:p>
            <a:pPr marL="0" lvl="0" indent="0">
              <a:spcBef>
                <a:spcPct val="20000"/>
              </a:spcBef>
              <a:buClr>
                <a:srgbClr val="AA2B1E"/>
              </a:buClr>
              <a:buSzPct val="85000"/>
              <a:buNone/>
            </a:pPr>
            <a:r>
              <a:rPr lang="en-GB" sz="1700" i="1" dirty="0" smtClean="0">
                <a:solidFill>
                  <a:prstClr val="black"/>
                </a:solidFill>
                <a:latin typeface="Trebuchet MS" panose="020B0603020202020204" pitchFamily="34" charset="0"/>
              </a:rPr>
              <a:t>For </a:t>
            </a:r>
            <a:r>
              <a:rPr lang="en-GB" sz="1700" i="1" dirty="0">
                <a:solidFill>
                  <a:prstClr val="black"/>
                </a:solidFill>
                <a:latin typeface="Trebuchet MS" panose="020B0603020202020204" pitchFamily="34" charset="0"/>
              </a:rPr>
              <a:t>example</a:t>
            </a:r>
          </a:p>
          <a:p>
            <a:pPr marL="0" lvl="0" indent="0">
              <a:spcBef>
                <a:spcPct val="20000"/>
              </a:spcBef>
              <a:buClr>
                <a:srgbClr val="AA2B1E"/>
              </a:buClr>
              <a:buSzPct val="85000"/>
              <a:buNone/>
            </a:pPr>
            <a:r>
              <a:rPr lang="en-GB" sz="1700" i="1" dirty="0">
                <a:solidFill>
                  <a:prstClr val="black"/>
                </a:solidFill>
                <a:latin typeface="Trebuchet MS" panose="020B0603020202020204" pitchFamily="34" charset="0"/>
              </a:rPr>
              <a:t>“The </a:t>
            </a:r>
            <a:r>
              <a:rPr lang="en-GB" sz="1700" i="1" dirty="0" smtClean="0">
                <a:solidFill>
                  <a:prstClr val="black"/>
                </a:solidFill>
                <a:latin typeface="Trebuchet MS" panose="020B0603020202020204" pitchFamily="34" charset="0"/>
              </a:rPr>
              <a:t>growth of democracy after 1851 was mainly due to the role of pressure groups” </a:t>
            </a:r>
            <a:r>
              <a:rPr lang="en-GB" sz="1700" dirty="0" smtClean="0">
                <a:solidFill>
                  <a:prstClr val="black"/>
                </a:solidFill>
                <a:latin typeface="Trebuchet MS" panose="020B0603020202020204" pitchFamily="34" charset="0"/>
              </a:rPr>
              <a:t>How </a:t>
            </a:r>
            <a:r>
              <a:rPr lang="en-GB" sz="1700" dirty="0">
                <a:solidFill>
                  <a:prstClr val="black"/>
                </a:solidFill>
                <a:latin typeface="Trebuchet MS" panose="020B0603020202020204" pitchFamily="34" charset="0"/>
              </a:rPr>
              <a:t>valid is this view?</a:t>
            </a:r>
          </a:p>
          <a:p>
            <a:pPr marL="0" lvl="0" indent="0">
              <a:spcBef>
                <a:spcPct val="20000"/>
              </a:spcBef>
              <a:buClr>
                <a:srgbClr val="AA2B1E"/>
              </a:buClr>
              <a:buSzPct val="85000"/>
              <a:buNone/>
            </a:pPr>
            <a:endParaRPr lang="en-GB" sz="1700" dirty="0">
              <a:solidFill>
                <a:prstClr val="black"/>
              </a:solidFill>
              <a:latin typeface="Trebuchet MS" panose="020B0603020202020204" pitchFamily="34" charset="0"/>
            </a:endParaRPr>
          </a:p>
          <a:p>
            <a:pPr marL="0" lvl="0" indent="0">
              <a:spcBef>
                <a:spcPct val="20000"/>
              </a:spcBef>
              <a:buClr>
                <a:srgbClr val="AA2B1E"/>
              </a:buClr>
              <a:buSzPct val="85000"/>
              <a:buNone/>
            </a:pPr>
            <a:r>
              <a:rPr lang="en-GB" sz="1700" dirty="0">
                <a:solidFill>
                  <a:prstClr val="black"/>
                </a:solidFill>
                <a:latin typeface="Trebuchet MS" panose="020B0603020202020204" pitchFamily="34" charset="0"/>
              </a:rPr>
              <a:t>Candidates are expected to evaluate the importance of the isolated factor (</a:t>
            </a:r>
            <a:r>
              <a:rPr lang="en-GB" sz="1700" i="1" dirty="0">
                <a:solidFill>
                  <a:prstClr val="black"/>
                </a:solidFill>
                <a:latin typeface="Trebuchet MS" panose="020B0603020202020204" pitchFamily="34" charset="0"/>
              </a:rPr>
              <a:t>the </a:t>
            </a:r>
            <a:r>
              <a:rPr lang="en-GB" sz="1700" i="1" dirty="0" smtClean="0">
                <a:solidFill>
                  <a:prstClr val="black"/>
                </a:solidFill>
                <a:latin typeface="Trebuchet MS" panose="020B0603020202020204" pitchFamily="34" charset="0"/>
              </a:rPr>
              <a:t>role of pressure groups</a:t>
            </a:r>
            <a:r>
              <a:rPr lang="en-GB" sz="1700" dirty="0" smtClean="0">
                <a:solidFill>
                  <a:prstClr val="black"/>
                </a:solidFill>
                <a:latin typeface="Trebuchet MS" panose="020B0603020202020204" pitchFamily="34" charset="0"/>
              </a:rPr>
              <a:t>) </a:t>
            </a:r>
            <a:r>
              <a:rPr lang="en-GB" sz="1700" dirty="0">
                <a:solidFill>
                  <a:prstClr val="black"/>
                </a:solidFill>
                <a:latin typeface="Trebuchet MS" panose="020B0603020202020204" pitchFamily="34" charset="0"/>
              </a:rPr>
              <a:t>and compare it with the importance of other factors (</a:t>
            </a:r>
            <a:r>
              <a:rPr lang="en-GB" sz="1700" i="1" dirty="0">
                <a:solidFill>
                  <a:prstClr val="black"/>
                </a:solidFill>
                <a:latin typeface="Trebuchet MS" panose="020B0603020202020204" pitchFamily="34" charset="0"/>
              </a:rPr>
              <a:t>the </a:t>
            </a:r>
            <a:r>
              <a:rPr lang="en-GB" sz="1700" i="1" dirty="0" smtClean="0">
                <a:solidFill>
                  <a:prstClr val="black"/>
                </a:solidFill>
                <a:latin typeface="Trebuchet MS" panose="020B0603020202020204" pitchFamily="34" charset="0"/>
              </a:rPr>
              <a:t>effects of industrialisation and urbanisation, changing political attitudes, political advantage, the effects of the First World War…</a:t>
            </a:r>
            <a:r>
              <a:rPr lang="en-GB" sz="1700" dirty="0" smtClean="0">
                <a:solidFill>
                  <a:prstClr val="black"/>
                </a:solidFill>
                <a:latin typeface="Trebuchet MS" panose="020B0603020202020204" pitchFamily="34" charset="0"/>
              </a:rPr>
              <a:t>) </a:t>
            </a:r>
            <a:r>
              <a:rPr lang="en-GB" sz="1700" dirty="0">
                <a:solidFill>
                  <a:prstClr val="black"/>
                </a:solidFill>
                <a:latin typeface="Trebuchet MS" panose="020B0603020202020204" pitchFamily="34" charset="0"/>
              </a:rPr>
              <a:t>in order to come to a balanced conclusion.</a:t>
            </a:r>
          </a:p>
          <a:p>
            <a:pPr marL="0" indent="0">
              <a:buNone/>
            </a:pPr>
            <a:endParaRPr lang="en-GB" dirty="0"/>
          </a:p>
        </p:txBody>
      </p:sp>
    </p:spTree>
    <p:extLst>
      <p:ext uri="{BB962C8B-B14F-4D97-AF65-F5344CB8AC3E}">
        <p14:creationId xmlns:p14="http://schemas.microsoft.com/office/powerpoint/2010/main" val="2520460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prstClr val="black"/>
                </a:solidFill>
                <a:effectLst/>
                <a:latin typeface="TrebuchetMS-Bold"/>
              </a:rPr>
              <a:t>SECTION 2 — BRITISH — 20 marks</a:t>
            </a:r>
            <a:endParaRPr lang="en-GB" dirty="0"/>
          </a:p>
        </p:txBody>
      </p:sp>
      <p:sp>
        <p:nvSpPr>
          <p:cNvPr id="3" name="Content Placeholder 2"/>
          <p:cNvSpPr>
            <a:spLocks noGrp="1"/>
          </p:cNvSpPr>
          <p:nvPr>
            <p:ph idx="1"/>
          </p:nvPr>
        </p:nvSpPr>
        <p:spPr>
          <a:xfrm>
            <a:off x="1043492" y="2204864"/>
            <a:ext cx="6777317" cy="3744416"/>
          </a:xfrm>
        </p:spPr>
        <p:txBody>
          <a:bodyPr>
            <a:normAutofit fontScale="85000" lnSpcReduction="20000"/>
          </a:bodyPr>
          <a:lstStyle/>
          <a:p>
            <a:pPr marL="0" lvl="0" indent="0">
              <a:spcBef>
                <a:spcPct val="20000"/>
              </a:spcBef>
              <a:buClr>
                <a:srgbClr val="AA2B1E"/>
              </a:buClr>
              <a:buSzPct val="85000"/>
              <a:buNone/>
            </a:pPr>
            <a:r>
              <a:rPr lang="en-GB" sz="1800" i="1" dirty="0">
                <a:solidFill>
                  <a:prstClr val="black"/>
                </a:solidFill>
                <a:latin typeface="Trebuchet MS" panose="020B0603020202020204" pitchFamily="34" charset="0"/>
              </a:rPr>
              <a:t>Question type 2 – Making an assessment</a:t>
            </a:r>
          </a:p>
          <a:p>
            <a:pPr marL="0" lvl="0" indent="0">
              <a:spcBef>
                <a:spcPct val="20000"/>
              </a:spcBef>
              <a:buClr>
                <a:srgbClr val="AA2B1E"/>
              </a:buClr>
              <a:buSzPct val="85000"/>
              <a:buNone/>
            </a:pPr>
            <a:r>
              <a:rPr lang="en-GB" sz="1800" dirty="0" smtClean="0">
                <a:solidFill>
                  <a:prstClr val="black"/>
                </a:solidFill>
                <a:latin typeface="Trebuchet MS" panose="020B0603020202020204" pitchFamily="34" charset="0"/>
              </a:rPr>
              <a:t>This question asks for a balancing of the evidence and analysis and evaluation </a:t>
            </a:r>
            <a:r>
              <a:rPr lang="en-GB" sz="1800" b="1" dirty="0" smtClean="0">
                <a:solidFill>
                  <a:prstClr val="black"/>
                </a:solidFill>
                <a:latin typeface="Trebuchet MS" panose="020B0603020202020204" pitchFamily="34" charset="0"/>
              </a:rPr>
              <a:t>for and against </a:t>
            </a:r>
            <a:r>
              <a:rPr lang="en-GB" sz="1800" dirty="0" smtClean="0">
                <a:solidFill>
                  <a:prstClr val="black"/>
                </a:solidFill>
                <a:latin typeface="Trebuchet MS" panose="020B0603020202020204" pitchFamily="34" charset="0"/>
              </a:rPr>
              <a:t>the success/effectiveness or nature of a development .</a:t>
            </a:r>
          </a:p>
          <a:p>
            <a:pPr marL="0" lvl="0" indent="0">
              <a:spcBef>
                <a:spcPct val="20000"/>
              </a:spcBef>
              <a:buClr>
                <a:srgbClr val="AA2B1E"/>
              </a:buClr>
              <a:buSzPct val="85000"/>
              <a:buNone/>
            </a:pPr>
            <a:r>
              <a:rPr lang="en-GB" sz="1800" i="1" dirty="0" smtClean="0">
                <a:solidFill>
                  <a:prstClr val="black"/>
                </a:solidFill>
                <a:latin typeface="Trebuchet MS" panose="020B0603020202020204" pitchFamily="34" charset="0"/>
              </a:rPr>
              <a:t>For </a:t>
            </a:r>
            <a:r>
              <a:rPr lang="en-GB" sz="1800" i="1" dirty="0">
                <a:solidFill>
                  <a:prstClr val="black"/>
                </a:solidFill>
                <a:latin typeface="Trebuchet MS" panose="020B0603020202020204" pitchFamily="34" charset="0"/>
              </a:rPr>
              <a:t>example</a:t>
            </a:r>
          </a:p>
          <a:p>
            <a:pPr marL="0" lvl="0" indent="0">
              <a:spcBef>
                <a:spcPct val="20000"/>
              </a:spcBef>
              <a:buClr>
                <a:srgbClr val="AA2B1E"/>
              </a:buClr>
              <a:buSzPct val="85000"/>
              <a:buNone/>
            </a:pPr>
            <a:r>
              <a:rPr lang="en-GB" sz="1800" i="1" dirty="0" smtClean="0">
                <a:solidFill>
                  <a:prstClr val="black"/>
                </a:solidFill>
                <a:latin typeface="Trebuchet MS" panose="020B0603020202020204" pitchFamily="34" charset="0"/>
              </a:rPr>
              <a:t>To what extent was Britain a fully democratic country </a:t>
            </a:r>
            <a:r>
              <a:rPr lang="en-GB" sz="1800" i="1" dirty="0">
                <a:solidFill>
                  <a:prstClr val="black"/>
                </a:solidFill>
                <a:latin typeface="Trebuchet MS" panose="020B0603020202020204" pitchFamily="34" charset="0"/>
              </a:rPr>
              <a:t>b</a:t>
            </a:r>
            <a:r>
              <a:rPr lang="en-GB" sz="1800" i="1" dirty="0" smtClean="0">
                <a:solidFill>
                  <a:prstClr val="black"/>
                </a:solidFill>
                <a:latin typeface="Trebuchet MS" panose="020B0603020202020204" pitchFamily="34" charset="0"/>
              </a:rPr>
              <a:t>y 1928?</a:t>
            </a:r>
          </a:p>
          <a:p>
            <a:pPr marL="0" lvl="0" indent="0">
              <a:spcBef>
                <a:spcPct val="20000"/>
              </a:spcBef>
              <a:buClr>
                <a:srgbClr val="AA2B1E"/>
              </a:buClr>
              <a:buSzPct val="85000"/>
              <a:buNone/>
            </a:pPr>
            <a:endParaRPr lang="en-GB" sz="1800" dirty="0">
              <a:solidFill>
                <a:prstClr val="black"/>
              </a:solidFill>
              <a:latin typeface="Trebuchet MS" panose="020B0603020202020204" pitchFamily="34" charset="0"/>
            </a:endParaRPr>
          </a:p>
          <a:p>
            <a:pPr marL="0" lvl="0" indent="0">
              <a:buClr>
                <a:srgbClr val="AA2B1E"/>
              </a:buClr>
              <a:buSzPct val="85000"/>
              <a:buNone/>
            </a:pPr>
            <a:r>
              <a:rPr lang="en-GB" sz="1700" dirty="0">
                <a:solidFill>
                  <a:prstClr val="black"/>
                </a:solidFill>
                <a:latin typeface="Trebuchet MS" panose="020B0603020202020204" pitchFamily="34" charset="0"/>
              </a:rPr>
              <a:t>This type of question can also be presented in the form of a quotation</a:t>
            </a:r>
            <a:r>
              <a:rPr lang="en-GB" sz="1700" dirty="0" smtClean="0">
                <a:solidFill>
                  <a:prstClr val="black"/>
                </a:solidFill>
                <a:latin typeface="Trebuchet MS" panose="020B0603020202020204" pitchFamily="34" charset="0"/>
              </a:rPr>
              <a:t>.</a:t>
            </a:r>
          </a:p>
          <a:p>
            <a:pPr marL="0" lvl="0" indent="0">
              <a:buClr>
                <a:srgbClr val="AA2B1E"/>
              </a:buClr>
              <a:buSzPct val="85000"/>
              <a:buNone/>
            </a:pPr>
            <a:r>
              <a:rPr lang="en-GB" sz="1700" dirty="0" smtClean="0">
                <a:solidFill>
                  <a:prstClr val="black"/>
                </a:solidFill>
                <a:latin typeface="Trebuchet MS" panose="020B0603020202020204" pitchFamily="34" charset="0"/>
              </a:rPr>
              <a:t>“By 1928, Britain was a fully democratic country” How valid is this view?</a:t>
            </a:r>
            <a:endParaRPr lang="en-GB" sz="1700" dirty="0">
              <a:solidFill>
                <a:prstClr val="black"/>
              </a:solidFill>
              <a:latin typeface="Trebuchet MS" panose="020B0603020202020204" pitchFamily="34" charset="0"/>
            </a:endParaRPr>
          </a:p>
          <a:p>
            <a:pPr marL="0" lvl="0" indent="0">
              <a:spcBef>
                <a:spcPct val="20000"/>
              </a:spcBef>
              <a:buClr>
                <a:srgbClr val="AA2B1E"/>
              </a:buClr>
              <a:buSzPct val="85000"/>
              <a:buNone/>
            </a:pPr>
            <a:endParaRPr lang="en-GB" sz="1800" dirty="0">
              <a:solidFill>
                <a:prstClr val="black"/>
              </a:solidFill>
              <a:latin typeface="Trebuchet MS" panose="020B0603020202020204" pitchFamily="34" charset="0"/>
            </a:endParaRPr>
          </a:p>
          <a:p>
            <a:pPr marL="0" lvl="0" indent="0">
              <a:spcBef>
                <a:spcPct val="20000"/>
              </a:spcBef>
              <a:buClr>
                <a:srgbClr val="AA2B1E"/>
              </a:buClr>
              <a:buSzPct val="85000"/>
              <a:buNone/>
            </a:pPr>
            <a:r>
              <a:rPr lang="en-GB" sz="1800" dirty="0">
                <a:solidFill>
                  <a:prstClr val="black"/>
                </a:solidFill>
                <a:latin typeface="Trebuchet MS" panose="020B0603020202020204" pitchFamily="34" charset="0"/>
              </a:rPr>
              <a:t>Candidates are expected to balance the evidence and </a:t>
            </a:r>
            <a:r>
              <a:rPr lang="en-GB" sz="1800" dirty="0" smtClean="0">
                <a:solidFill>
                  <a:prstClr val="black"/>
                </a:solidFill>
                <a:latin typeface="Trebuchet MS" panose="020B0603020202020204" pitchFamily="34" charset="0"/>
              </a:rPr>
              <a:t>analysis and evaluation for </a:t>
            </a:r>
            <a:r>
              <a:rPr lang="en-GB" sz="1800" dirty="0">
                <a:solidFill>
                  <a:prstClr val="black"/>
                </a:solidFill>
                <a:latin typeface="Trebuchet MS" panose="020B0603020202020204" pitchFamily="34" charset="0"/>
              </a:rPr>
              <a:t>and against </a:t>
            </a:r>
            <a:r>
              <a:rPr lang="en-GB" sz="1800" dirty="0" smtClean="0">
                <a:solidFill>
                  <a:prstClr val="black"/>
                </a:solidFill>
                <a:latin typeface="Trebuchet MS" panose="020B0603020202020204" pitchFamily="34" charset="0"/>
              </a:rPr>
              <a:t>whether Britain was a fully democratic country by 1928 and present </a:t>
            </a:r>
            <a:r>
              <a:rPr lang="en-GB" sz="1800" dirty="0">
                <a:solidFill>
                  <a:prstClr val="black"/>
                </a:solidFill>
                <a:latin typeface="Trebuchet MS" panose="020B0603020202020204" pitchFamily="34" charset="0"/>
              </a:rPr>
              <a:t>a balanced </a:t>
            </a:r>
            <a:r>
              <a:rPr lang="en-GB" sz="1800" dirty="0" smtClean="0">
                <a:solidFill>
                  <a:prstClr val="black"/>
                </a:solidFill>
                <a:latin typeface="Trebuchet MS" panose="020B0603020202020204" pitchFamily="34" charset="0"/>
              </a:rPr>
              <a:t>conclusion</a:t>
            </a:r>
            <a:r>
              <a:rPr lang="en-GB" sz="1800" dirty="0">
                <a:solidFill>
                  <a:prstClr val="black"/>
                </a:solidFill>
                <a:latin typeface="Trebuchet MS" panose="020B0603020202020204" pitchFamily="34" charset="0"/>
              </a:rPr>
              <a:t>. </a:t>
            </a:r>
            <a:endParaRPr lang="en-GB" sz="1800" dirty="0" smtClean="0">
              <a:solidFill>
                <a:prstClr val="black"/>
              </a:solidFill>
              <a:latin typeface="Trebuchet MS" panose="020B0603020202020204" pitchFamily="34" charset="0"/>
            </a:endParaRPr>
          </a:p>
          <a:p>
            <a:pPr marL="285750" indent="-285750">
              <a:buClr>
                <a:srgbClr val="AA2B1E"/>
              </a:buClr>
              <a:buSzPct val="85000"/>
            </a:pPr>
            <a:r>
              <a:rPr lang="en-GB" sz="1800" dirty="0" smtClean="0">
                <a:solidFill>
                  <a:prstClr val="black"/>
                </a:solidFill>
                <a:latin typeface="Trebuchet MS" panose="020B0603020202020204" pitchFamily="34" charset="0"/>
              </a:rPr>
              <a:t>An evaluation and an assessment of a development may appear in the same question paper.</a:t>
            </a:r>
          </a:p>
          <a:p>
            <a:pPr marL="285750" indent="-285750">
              <a:buClr>
                <a:srgbClr val="AA2B1E"/>
              </a:buClr>
              <a:buSzPct val="85000"/>
            </a:pPr>
            <a:r>
              <a:rPr lang="en-GB" sz="1800" dirty="0" smtClean="0">
                <a:solidFill>
                  <a:prstClr val="black"/>
                </a:solidFill>
                <a:latin typeface="Trebuchet MS" panose="020B0603020202020204" pitchFamily="34" charset="0"/>
              </a:rPr>
              <a:t>The same stems can introduce an evaluation or an assessment</a:t>
            </a:r>
          </a:p>
          <a:p>
            <a:pPr marL="0" lvl="0" indent="0">
              <a:spcBef>
                <a:spcPct val="20000"/>
              </a:spcBef>
              <a:buClr>
                <a:srgbClr val="AA2B1E"/>
              </a:buClr>
              <a:buSzPct val="85000"/>
              <a:buNone/>
            </a:pPr>
            <a:endParaRPr lang="en-GB" sz="1800" dirty="0">
              <a:solidFill>
                <a:prstClr val="black"/>
              </a:solidFill>
              <a:latin typeface="Trebuchet MS" panose="020B0603020202020204" pitchFamily="34" charset="0"/>
            </a:endParaRPr>
          </a:p>
          <a:p>
            <a:pPr marL="0" lvl="0" indent="0">
              <a:spcBef>
                <a:spcPct val="20000"/>
              </a:spcBef>
              <a:buClr>
                <a:srgbClr val="AA2B1E"/>
              </a:buClr>
              <a:buSzPct val="85000"/>
              <a:buNone/>
            </a:pPr>
            <a:endParaRPr lang="en-GB" sz="1800" dirty="0">
              <a:solidFill>
                <a:prstClr val="black"/>
              </a:solidFill>
              <a:latin typeface="Trebuchet MS" panose="020B0603020202020204" pitchFamily="34" charset="0"/>
            </a:endParaRPr>
          </a:p>
        </p:txBody>
      </p:sp>
    </p:spTree>
    <p:extLst>
      <p:ext uri="{BB962C8B-B14F-4D97-AF65-F5344CB8AC3E}">
        <p14:creationId xmlns:p14="http://schemas.microsoft.com/office/powerpoint/2010/main" val="22544207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2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3792</TotalTime>
  <Words>4166</Words>
  <Application>Microsoft Office PowerPoint</Application>
  <PresentationFormat>On-screen Show (4:3)</PresentationFormat>
  <Paragraphs>468</Paragraphs>
  <Slides>39</Slides>
  <Notes>0</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2_Aspect</vt:lpstr>
      <vt:lpstr>Austin</vt:lpstr>
      <vt:lpstr>1_Austin</vt:lpstr>
      <vt:lpstr>The new Higher History</vt:lpstr>
      <vt:lpstr>The new Higher History</vt:lpstr>
      <vt:lpstr>PowerPoint Presentation</vt:lpstr>
      <vt:lpstr>Timing 2 hours 20 minutes/60 marks</vt:lpstr>
      <vt:lpstr>SECTION 2 — BRITISH — 20 marks SECTION 3 — EUROPEAN AND WORLD— 20 marks</vt:lpstr>
      <vt:lpstr>PowerPoint Presentation</vt:lpstr>
      <vt:lpstr>PowerPoint Presentation</vt:lpstr>
      <vt:lpstr>SECTION 2 — BRITISH — 20 marks</vt:lpstr>
      <vt:lpstr>SECTION 2 — BRITISH — 20 marks</vt:lpstr>
      <vt:lpstr>PowerPoint Presentation</vt:lpstr>
      <vt:lpstr>How will the Extended Response be marked?</vt:lpstr>
      <vt:lpstr>PowerPoint Presentation</vt:lpstr>
      <vt:lpstr>PowerPoint Presentation</vt:lpstr>
      <vt:lpstr>PowerPoint Presentation</vt:lpstr>
      <vt:lpstr>PowerPoint Presentation</vt:lpstr>
      <vt:lpstr>Historical Context</vt:lpstr>
      <vt:lpstr>PowerPoint Presentation</vt:lpstr>
      <vt:lpstr>PowerPoint Presentation</vt:lpstr>
      <vt:lpstr>Conclusion</vt:lpstr>
      <vt:lpstr>Use of knowledge </vt:lpstr>
      <vt:lpstr>PowerPoint Presentation</vt:lpstr>
      <vt:lpstr>PowerPoint Presentation</vt:lpstr>
      <vt:lpstr>PowerPoint Presentation</vt:lpstr>
      <vt:lpstr>PowerPoint Presentation</vt:lpstr>
      <vt:lpstr>PowerPoint Presentation</vt:lpstr>
      <vt:lpstr>PowerPoint Presentation</vt:lpstr>
      <vt:lpstr>To what extent did the Liberal reforms of 1906 to 1914 make a significant improvement to the lives of the British people?</vt:lpstr>
      <vt:lpstr>PowerPoint Presentation</vt:lpstr>
      <vt:lpstr>To what extent did the Liberal reforms of 1906 to 1914 make a significant improvement to the lives of the British people?</vt:lpstr>
      <vt:lpstr>PowerPoint Presentation</vt:lpstr>
      <vt:lpstr>PowerPoint Presentation</vt:lpstr>
      <vt:lpstr>PowerPoint Presentation</vt:lpstr>
      <vt:lpstr>“The Labour Government of 1945-51 met the needs of the people ‘from the cradle to the grave’” How valid is this view?</vt:lpstr>
      <vt:lpstr>PowerPoint Presentation</vt:lpstr>
      <vt:lpstr>PowerPoint Presentation</vt:lpstr>
      <vt:lpstr>PowerPoint Presentation</vt:lpstr>
      <vt:lpstr>A guide to thinking through the issues in Higher History Historical Studies: British Historical Studies: European and World </vt:lpstr>
      <vt:lpstr>PowerPoint Presentation</vt:lpstr>
      <vt:lpstr>The new Higher History</vt:lpstr>
    </vt:vector>
  </TitlesOfParts>
  <Company>SQA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Dunlop</dc:creator>
  <cp:lastModifiedBy>IGSJDavidson</cp:lastModifiedBy>
  <cp:revision>220</cp:revision>
  <dcterms:created xsi:type="dcterms:W3CDTF">2014-09-02T11:10:15Z</dcterms:created>
  <dcterms:modified xsi:type="dcterms:W3CDTF">2015-01-06T10:41:42Z</dcterms:modified>
</cp:coreProperties>
</file>