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89" r:id="rId7"/>
    <p:sldId id="261" r:id="rId8"/>
    <p:sldId id="262" r:id="rId9"/>
    <p:sldId id="263" r:id="rId10"/>
    <p:sldId id="290" r:id="rId11"/>
    <p:sldId id="264" r:id="rId12"/>
    <p:sldId id="291" r:id="rId13"/>
    <p:sldId id="265" r:id="rId14"/>
    <p:sldId id="292" r:id="rId15"/>
    <p:sldId id="266" r:id="rId16"/>
    <p:sldId id="293" r:id="rId17"/>
    <p:sldId id="294" r:id="rId18"/>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97" d="100"/>
        <a:sy n="97" d="100"/>
      </p:scale>
      <p:origin x="0" y="12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F81966-322E-45D2-B596-666DED36A611}" type="datetimeFigureOut">
              <a:rPr lang="en-GB" smtClean="0"/>
              <a:t>17/09/2015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E041FE8-CE26-4F50-B8A9-A082D6F3CA98}"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7F81966-322E-45D2-B596-666DED36A611}" type="datetimeFigureOut">
              <a:rPr lang="en-GB" smtClean="0"/>
              <a:t>17/09/2015</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E041FE8-CE26-4F50-B8A9-A082D6F3CA9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Why did nationalism grow in the German states after 1815?</a:t>
            </a:r>
            <a:endParaRPr lang="en-GB" sz="3200" dirty="0"/>
          </a:p>
        </p:txBody>
      </p:sp>
      <p:sp>
        <p:nvSpPr>
          <p:cNvPr id="3" name="Subtitle 2"/>
          <p:cNvSpPr>
            <a:spLocks noGrp="1"/>
          </p:cNvSpPr>
          <p:nvPr>
            <p:ph type="subTitle" idx="1"/>
          </p:nvPr>
        </p:nvSpPr>
        <p:spPr/>
        <p:txBody>
          <a:bodyPr/>
          <a:lstStyle/>
          <a:p>
            <a:r>
              <a:rPr lang="en-GB" dirty="0" smtClean="0"/>
              <a:t>Summary of Chapter 6 of Britain &amp; Scotland and Germany by John A. Kerr and James </a:t>
            </a:r>
            <a:r>
              <a:rPr lang="en-GB" dirty="0" err="1" smtClean="0"/>
              <a:t>McGonigle</a:t>
            </a:r>
            <a:r>
              <a:rPr lang="en-GB" smtClean="0"/>
              <a:t>.</a:t>
            </a:r>
            <a:endParaRPr lang="en-GB"/>
          </a:p>
        </p:txBody>
      </p:sp>
    </p:spTree>
    <p:extLst>
      <p:ext uri="{BB962C8B-B14F-4D97-AF65-F5344CB8AC3E}">
        <p14:creationId xmlns:p14="http://schemas.microsoft.com/office/powerpoint/2010/main" val="4177596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Industrialisation and population changes</a:t>
            </a:r>
            <a:endParaRPr lang="en-GB" dirty="0"/>
          </a:p>
        </p:txBody>
      </p:sp>
      <p:sp>
        <p:nvSpPr>
          <p:cNvPr id="3" name="Content Placeholder 2"/>
          <p:cNvSpPr>
            <a:spLocks noGrp="1"/>
          </p:cNvSpPr>
          <p:nvPr>
            <p:ph idx="1"/>
          </p:nvPr>
        </p:nvSpPr>
        <p:spPr/>
        <p:txBody>
          <a:bodyPr>
            <a:normAutofit/>
          </a:bodyPr>
          <a:lstStyle/>
          <a:p>
            <a:r>
              <a:rPr lang="en-GB" dirty="0" smtClean="0"/>
              <a:t>There were different currencies, custom regulations, taxes and legal systems</a:t>
            </a:r>
          </a:p>
          <a:p>
            <a:pPr marL="0" indent="0">
              <a:buNone/>
            </a:pPr>
            <a:endParaRPr lang="en-GB" dirty="0" smtClean="0"/>
          </a:p>
          <a:p>
            <a:r>
              <a:rPr lang="en-GB" dirty="0" smtClean="0"/>
              <a:t>“Middle-class businessmen were at the forefront of demands for a more united market to enable them to compete with countries such as Britain.” p.87.</a:t>
            </a:r>
            <a:endParaRPr lang="en-GB" dirty="0"/>
          </a:p>
        </p:txBody>
      </p:sp>
    </p:spTree>
    <p:extLst>
      <p:ext uri="{BB962C8B-B14F-4D97-AF65-F5344CB8AC3E}">
        <p14:creationId xmlns:p14="http://schemas.microsoft.com/office/powerpoint/2010/main" val="4022674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effects of Prussian economic expansion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When Prussia gained land in the Rhine region, west of Prussia, it left states in between. This encouraged Prussia to try to reach agreements with these states to have free movement of goods and people. </a:t>
            </a:r>
          </a:p>
          <a:p>
            <a:r>
              <a:rPr lang="en-GB" dirty="0" smtClean="0"/>
              <a:t>All internal taxes had been abolished in Prussia by 1818.</a:t>
            </a:r>
          </a:p>
          <a:p>
            <a:r>
              <a:rPr lang="en-GB" dirty="0" smtClean="0"/>
              <a:t>The extended road network, set up during French occupation helped trade and Germans wanted this extended. Taxes on goods coming into Prussia helped pay for it.</a:t>
            </a:r>
            <a:endParaRPr lang="en-GB" dirty="0" smtClean="0"/>
          </a:p>
        </p:txBody>
      </p:sp>
    </p:spTree>
    <p:extLst>
      <p:ext uri="{BB962C8B-B14F-4D97-AF65-F5344CB8AC3E}">
        <p14:creationId xmlns:p14="http://schemas.microsoft.com/office/powerpoint/2010/main" val="1986864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effects of Prussian economic expansion</a:t>
            </a:r>
            <a:endParaRPr lang="en-GB" dirty="0"/>
          </a:p>
        </p:txBody>
      </p:sp>
      <p:sp>
        <p:nvSpPr>
          <p:cNvPr id="3" name="Content Placeholder 2"/>
          <p:cNvSpPr>
            <a:spLocks noGrp="1"/>
          </p:cNvSpPr>
          <p:nvPr>
            <p:ph idx="1"/>
          </p:nvPr>
        </p:nvSpPr>
        <p:spPr/>
        <p:txBody>
          <a:bodyPr>
            <a:normAutofit lnSpcReduction="10000"/>
          </a:bodyPr>
          <a:lstStyle/>
          <a:p>
            <a:r>
              <a:rPr lang="en-GB" dirty="0" smtClean="0"/>
              <a:t>In 1834, The Zollverein (toll free), a customs union, was set up and two years later, 25 out of 39 states had joined. Austria was excluded.</a:t>
            </a:r>
          </a:p>
          <a:p>
            <a:r>
              <a:rPr lang="en-GB" dirty="0" smtClean="0"/>
              <a:t>States didn’t join this economic union out of love for Prussia. They joined to take advantage of the economic benefits.</a:t>
            </a:r>
          </a:p>
          <a:p>
            <a:r>
              <a:rPr lang="en-GB" dirty="0" smtClean="0"/>
              <a:t>The Zollverein cannot be seen as the ‘forerunner of German political unity’. (W. Carr quote, p.88)</a:t>
            </a:r>
            <a:endParaRPr lang="en-GB" dirty="0" smtClean="0"/>
          </a:p>
        </p:txBody>
      </p:sp>
    </p:spTree>
    <p:extLst>
      <p:ext uri="{BB962C8B-B14F-4D97-AF65-F5344CB8AC3E}">
        <p14:creationId xmlns:p14="http://schemas.microsoft.com/office/powerpoint/2010/main" val="241368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 of continued German economic and industrial growth.</a:t>
            </a:r>
            <a:endParaRPr lang="en-GB" dirty="0"/>
          </a:p>
        </p:txBody>
      </p:sp>
      <p:sp>
        <p:nvSpPr>
          <p:cNvPr id="3" name="Content Placeholder 2"/>
          <p:cNvSpPr>
            <a:spLocks noGrp="1"/>
          </p:cNvSpPr>
          <p:nvPr>
            <p:ph idx="1"/>
          </p:nvPr>
        </p:nvSpPr>
        <p:spPr/>
        <p:txBody>
          <a:bodyPr/>
          <a:lstStyle/>
          <a:p>
            <a:r>
              <a:rPr lang="en-GB" dirty="0" smtClean="0"/>
              <a:t>Railway development, 1830s – ended the solation of states and enabled the transport and exploitation of Germany’s natural resources. Jobs were created; demand for coal, iron and steel increased; transport costs were lowered; a host of other industries also benefited.</a:t>
            </a:r>
          </a:p>
          <a:p>
            <a:r>
              <a:rPr lang="en-GB" dirty="0" smtClean="0"/>
              <a:t>The railways, like roads, was a force for unity.</a:t>
            </a:r>
            <a:endParaRPr lang="en-GB" dirty="0" smtClean="0"/>
          </a:p>
        </p:txBody>
      </p:sp>
    </p:spTree>
    <p:extLst>
      <p:ext uri="{BB962C8B-B14F-4D97-AF65-F5344CB8AC3E}">
        <p14:creationId xmlns:p14="http://schemas.microsoft.com/office/powerpoint/2010/main" val="2439818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 of continued German economic and industrial growth.</a:t>
            </a:r>
            <a:endParaRPr lang="en-GB" dirty="0"/>
          </a:p>
        </p:txBody>
      </p:sp>
      <p:sp>
        <p:nvSpPr>
          <p:cNvPr id="3" name="Content Placeholder 2"/>
          <p:cNvSpPr>
            <a:spLocks noGrp="1"/>
          </p:cNvSpPr>
          <p:nvPr>
            <p:ph idx="1"/>
          </p:nvPr>
        </p:nvSpPr>
        <p:spPr/>
        <p:txBody>
          <a:bodyPr/>
          <a:lstStyle/>
          <a:p>
            <a:r>
              <a:rPr lang="en-GB" dirty="0" smtClean="0"/>
              <a:t>Middle-class businessmen now felt a political unity was needed. </a:t>
            </a:r>
          </a:p>
          <a:p>
            <a:r>
              <a:rPr lang="en-GB" dirty="0" smtClean="0"/>
              <a:t>Prussia, strangely enough considering its reluctance for change, came to be regarded as the natural leader of a united Germany.</a:t>
            </a:r>
          </a:p>
          <a:p>
            <a:endParaRPr lang="en-GB" dirty="0" smtClean="0"/>
          </a:p>
          <a:p>
            <a:r>
              <a:rPr lang="en-GB" dirty="0" smtClean="0"/>
              <a:t>(See </a:t>
            </a:r>
            <a:r>
              <a:rPr lang="en-GB" dirty="0" err="1" smtClean="0"/>
              <a:t>Andrina</a:t>
            </a:r>
            <a:r>
              <a:rPr lang="en-GB" dirty="0" smtClean="0"/>
              <a:t> Stiles quote p.89)</a:t>
            </a:r>
            <a:endParaRPr lang="en-GB" dirty="0" smtClean="0"/>
          </a:p>
        </p:txBody>
      </p:sp>
    </p:spTree>
    <p:extLst>
      <p:ext uri="{BB962C8B-B14F-4D97-AF65-F5344CB8AC3E}">
        <p14:creationId xmlns:p14="http://schemas.microsoft.com/office/powerpoint/2010/main" val="1163805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Prussia as leader</a:t>
            </a:r>
            <a:endParaRPr lang="en-GB" dirty="0"/>
          </a:p>
        </p:txBody>
      </p:sp>
      <p:sp>
        <p:nvSpPr>
          <p:cNvPr id="3" name="Content Placeholder 2"/>
          <p:cNvSpPr>
            <a:spLocks noGrp="1"/>
          </p:cNvSpPr>
          <p:nvPr>
            <p:ph idx="1"/>
          </p:nvPr>
        </p:nvSpPr>
        <p:spPr/>
        <p:txBody>
          <a:bodyPr/>
          <a:lstStyle/>
          <a:p>
            <a:r>
              <a:rPr lang="en-GB" dirty="0" smtClean="0"/>
              <a:t>Ruled by royalty and </a:t>
            </a:r>
            <a:r>
              <a:rPr lang="en-GB" i="1" dirty="0" smtClean="0"/>
              <a:t>Junkers</a:t>
            </a:r>
            <a:r>
              <a:rPr lang="en-GB" dirty="0" smtClean="0"/>
              <a:t> (landed aristocracy), Prussia was an ultra conservative country.</a:t>
            </a:r>
          </a:p>
          <a:p>
            <a:r>
              <a:rPr lang="en-GB" dirty="0" smtClean="0"/>
              <a:t>The idea of a united Germany in the 1830s still seemed far away, but support for Liberals was increasing and many more were getting involved in state parliaments.</a:t>
            </a:r>
            <a:endParaRPr lang="en-GB" dirty="0"/>
          </a:p>
        </p:txBody>
      </p:sp>
    </p:spTree>
    <p:extLst>
      <p:ext uri="{BB962C8B-B14F-4D97-AF65-F5344CB8AC3E}">
        <p14:creationId xmlns:p14="http://schemas.microsoft.com/office/powerpoint/2010/main" val="4002592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Prussia as leader</a:t>
            </a:r>
            <a:endParaRPr lang="en-GB" dirty="0"/>
          </a:p>
        </p:txBody>
      </p:sp>
      <p:sp>
        <p:nvSpPr>
          <p:cNvPr id="3" name="Content Placeholder 2"/>
          <p:cNvSpPr>
            <a:spLocks noGrp="1"/>
          </p:cNvSpPr>
          <p:nvPr>
            <p:ph idx="1"/>
          </p:nvPr>
        </p:nvSpPr>
        <p:spPr/>
        <p:txBody>
          <a:bodyPr/>
          <a:lstStyle/>
          <a:p>
            <a:r>
              <a:rPr lang="en-GB" dirty="0" smtClean="0"/>
              <a:t>1840 – Frederick William IV became king of Prussia. An unstable man, he made an interesting start to his reign by releasing political prisoners, relaxing censorship laws and appointed some Liberals within the Council of States.</a:t>
            </a:r>
          </a:p>
          <a:p>
            <a:r>
              <a:rPr lang="en-GB" dirty="0" smtClean="0"/>
              <a:t>This gave Liberals hope that he might move towards a single parliament and a constitution.</a:t>
            </a:r>
            <a:endParaRPr lang="en-GB" dirty="0"/>
          </a:p>
        </p:txBody>
      </p:sp>
    </p:spTree>
    <p:extLst>
      <p:ext uri="{BB962C8B-B14F-4D97-AF65-F5344CB8AC3E}">
        <p14:creationId xmlns:p14="http://schemas.microsoft.com/office/powerpoint/2010/main" val="3310917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Prussia as leader</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But Frederick got a bit worried and scared of the rate of change.</a:t>
            </a:r>
          </a:p>
          <a:p>
            <a:r>
              <a:rPr lang="en-GB" dirty="0" smtClean="0"/>
              <a:t>He then reversed previous changes, which pleased the Junkers, but obviously disappointed the Liberal.</a:t>
            </a:r>
            <a:endParaRPr lang="en-GB" dirty="0"/>
          </a:p>
        </p:txBody>
      </p:sp>
    </p:spTree>
    <p:extLst>
      <p:ext uri="{BB962C8B-B14F-4D97-AF65-F5344CB8AC3E}">
        <p14:creationId xmlns:p14="http://schemas.microsoft.com/office/powerpoint/2010/main" val="174821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01208"/>
            <a:ext cx="8183880" cy="733832"/>
          </a:xfrm>
        </p:spPr>
        <p:txBody>
          <a:bodyPr>
            <a:normAutofit fontScale="90000"/>
          </a:bodyPr>
          <a:lstStyle/>
          <a:p>
            <a:r>
              <a:rPr lang="en-GB" dirty="0" smtClean="0"/>
              <a:t>Germany after the Napoleonic war</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Napoleon reorganised the patchwork of 400 states into 39 (Confederation of the Rhine). This was to make the area stronger as a buffer for the French against Russian attack.</a:t>
            </a:r>
          </a:p>
          <a:p>
            <a:r>
              <a:rPr lang="en-GB" dirty="0" smtClean="0"/>
              <a:t>People in these German states hoped the French would bring some of the ideas from the French revolution but they soon found out that they were going to have to live under French rule and even fight for the French.</a:t>
            </a:r>
          </a:p>
          <a:p>
            <a:r>
              <a:rPr lang="en-GB" dirty="0" smtClean="0"/>
              <a:t>This upset many but especially the rulers of these German states</a:t>
            </a:r>
            <a:endParaRPr lang="en-GB" dirty="0" smtClean="0"/>
          </a:p>
        </p:txBody>
      </p:sp>
    </p:spTree>
    <p:extLst>
      <p:ext uri="{BB962C8B-B14F-4D97-AF65-F5344CB8AC3E}">
        <p14:creationId xmlns:p14="http://schemas.microsoft.com/office/powerpoint/2010/main" val="2603716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01208"/>
            <a:ext cx="8183880" cy="733832"/>
          </a:xfrm>
        </p:spPr>
        <p:txBody>
          <a:bodyPr/>
          <a:lstStyle/>
          <a:p>
            <a:r>
              <a:rPr lang="en-GB" sz="3200" dirty="0">
                <a:solidFill>
                  <a:srgbClr val="F07F09">
                    <a:tint val="88000"/>
                    <a:satMod val="150000"/>
                  </a:srgbClr>
                </a:solidFill>
              </a:rPr>
              <a:t>Germany after the Napoleonic war</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For the first time, Germans in these 39 states felt part of something bigger, a common bond, not only with language and culture, but a desire to get the French out. </a:t>
            </a:r>
          </a:p>
          <a:p>
            <a:r>
              <a:rPr lang="en-GB" dirty="0" smtClean="0"/>
              <a:t>After the French were removed from these states, the old German princes re-established their rule but decided to keep the states reduced to 39. This was part of the Congress of Vienna. They didn’t return to the 400 states again because they realised how weak they were against attack with so many small independent states.</a:t>
            </a:r>
            <a:endParaRPr lang="en-GB" dirty="0" smtClean="0"/>
          </a:p>
        </p:txBody>
      </p:sp>
    </p:spTree>
    <p:extLst>
      <p:ext uri="{BB962C8B-B14F-4D97-AF65-F5344CB8AC3E}">
        <p14:creationId xmlns:p14="http://schemas.microsoft.com/office/powerpoint/2010/main" val="3025464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29200"/>
            <a:ext cx="8183880" cy="805840"/>
          </a:xfrm>
        </p:spPr>
        <p:txBody>
          <a:bodyPr/>
          <a:lstStyle/>
          <a:p>
            <a:r>
              <a:rPr lang="en-GB" sz="3200" dirty="0">
                <a:solidFill>
                  <a:srgbClr val="F07F09">
                    <a:tint val="88000"/>
                    <a:satMod val="150000"/>
                  </a:srgbClr>
                </a:solidFill>
              </a:rPr>
              <a:t>Germany after the Napoleonic war</a:t>
            </a:r>
            <a:endParaRPr lang="en-GB" dirty="0"/>
          </a:p>
        </p:txBody>
      </p:sp>
      <p:sp>
        <p:nvSpPr>
          <p:cNvPr id="3" name="Content Placeholder 2"/>
          <p:cNvSpPr>
            <a:spLocks noGrp="1"/>
          </p:cNvSpPr>
          <p:nvPr>
            <p:ph idx="1"/>
          </p:nvPr>
        </p:nvSpPr>
        <p:spPr>
          <a:xfrm>
            <a:off x="502920" y="530352"/>
            <a:ext cx="8183880" cy="4698848"/>
          </a:xfrm>
        </p:spPr>
        <p:txBody>
          <a:bodyPr/>
          <a:lstStyle/>
          <a:p>
            <a:endParaRPr lang="en-GB" dirty="0" smtClean="0"/>
          </a:p>
          <a:p>
            <a:r>
              <a:rPr lang="en-GB" dirty="0" smtClean="0"/>
              <a:t>So, in a way Napoleon, unintentionally,  started the process of unifying Germany by (1) giving the Germans a reason to come together to get rid of the French, and (2) by unifying 400 states into 39, and finally, (3) making the Germans realise how open to attack they were as 400 individual states.</a:t>
            </a:r>
            <a:endParaRPr lang="en-GB" dirty="0" smtClean="0"/>
          </a:p>
        </p:txBody>
      </p:sp>
    </p:spTree>
    <p:extLst>
      <p:ext uri="{BB962C8B-B14F-4D97-AF65-F5344CB8AC3E}">
        <p14:creationId xmlns:p14="http://schemas.microsoft.com/office/powerpoint/2010/main" val="1537567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Who wanted a powerful and united Germany?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lessons learned by the defeat to Napoleon, and the strong nationalism that was stirred up to drive the French out, helped strengthen a sense of common German identity and some common goals. </a:t>
            </a:r>
          </a:p>
          <a:p>
            <a:r>
              <a:rPr lang="en-GB" dirty="0" smtClean="0"/>
              <a:t>In 1815, it was only really the cultural factors that kept this national feeling alive. </a:t>
            </a:r>
          </a:p>
          <a:p>
            <a:r>
              <a:rPr lang="en-GB" dirty="0" smtClean="0"/>
              <a:t>Language, culture and literature was an important factor for promoting nationalism. </a:t>
            </a:r>
          </a:p>
          <a:p>
            <a:r>
              <a:rPr lang="en-GB" dirty="0" smtClean="0"/>
              <a:t>Academics, writers, lecturers and thinkers encouraged German consciousness.</a:t>
            </a:r>
            <a:endParaRPr lang="en-GB" dirty="0"/>
          </a:p>
        </p:txBody>
      </p:sp>
    </p:spTree>
    <p:extLst>
      <p:ext uri="{BB962C8B-B14F-4D97-AF65-F5344CB8AC3E}">
        <p14:creationId xmlns:p14="http://schemas.microsoft.com/office/powerpoint/2010/main" val="149526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Who wanted a powerful and united Germany?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Student societies (</a:t>
            </a:r>
            <a:r>
              <a:rPr lang="en-GB" i="1" dirty="0" err="1" smtClean="0"/>
              <a:t>burschenschaften</a:t>
            </a:r>
            <a:r>
              <a:rPr lang="en-GB" i="1" dirty="0" smtClean="0"/>
              <a:t>) </a:t>
            </a:r>
            <a:r>
              <a:rPr lang="en-GB" dirty="0" smtClean="0"/>
              <a:t>expressed nationalist feelings, initially as a protest to get the French out. They wanted a </a:t>
            </a:r>
            <a:r>
              <a:rPr lang="en-GB" i="1" dirty="0" smtClean="0"/>
              <a:t>fatherland</a:t>
            </a:r>
            <a:r>
              <a:rPr lang="en-GB" dirty="0"/>
              <a:t> </a:t>
            </a:r>
            <a:r>
              <a:rPr lang="en-GB" dirty="0" smtClean="0"/>
              <a:t>for better security but also, they believed their common culture, language and heritage made it a natural development.</a:t>
            </a:r>
          </a:p>
          <a:p>
            <a:r>
              <a:rPr lang="en-GB" dirty="0" smtClean="0"/>
              <a:t>They also felt Germany should be united politically.</a:t>
            </a:r>
          </a:p>
          <a:p>
            <a:r>
              <a:rPr lang="en-GB" dirty="0" smtClean="0"/>
              <a:t>These societies had a very romantic view of their past and had no clear idea of how their aims might be achieved. </a:t>
            </a:r>
          </a:p>
          <a:p>
            <a:r>
              <a:rPr lang="en-GB" dirty="0" smtClean="0"/>
              <a:t>Also, the student activities were suppressed by the Carlsbad decrees. </a:t>
            </a:r>
          </a:p>
          <a:p>
            <a:endParaRPr lang="en-GB" dirty="0"/>
          </a:p>
        </p:txBody>
      </p:sp>
    </p:spTree>
    <p:extLst>
      <p:ext uri="{BB962C8B-B14F-4D97-AF65-F5344CB8AC3E}">
        <p14:creationId xmlns:p14="http://schemas.microsoft.com/office/powerpoint/2010/main" val="420241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85184"/>
            <a:ext cx="8183880" cy="949856"/>
          </a:xfrm>
        </p:spPr>
        <p:txBody>
          <a:bodyPr>
            <a:normAutofit fontScale="90000"/>
          </a:bodyPr>
          <a:lstStyle/>
          <a:p>
            <a:r>
              <a:rPr lang="en-GB" sz="3200" dirty="0">
                <a:solidFill>
                  <a:srgbClr val="F07F09">
                    <a:tint val="88000"/>
                    <a:satMod val="150000"/>
                  </a:srgbClr>
                </a:solidFill>
              </a:rPr>
              <a:t>Who wanted a powerful and united Germany?</a:t>
            </a:r>
            <a:endParaRPr lang="en-GB" dirty="0"/>
          </a:p>
        </p:txBody>
      </p:sp>
      <p:sp>
        <p:nvSpPr>
          <p:cNvPr id="3" name="Content Placeholder 2"/>
          <p:cNvSpPr>
            <a:spLocks noGrp="1"/>
          </p:cNvSpPr>
          <p:nvPr>
            <p:ph idx="1"/>
          </p:nvPr>
        </p:nvSpPr>
        <p:spPr>
          <a:xfrm>
            <a:off x="502920" y="530352"/>
            <a:ext cx="8183880" cy="4626840"/>
          </a:xfrm>
        </p:spPr>
        <p:txBody>
          <a:bodyPr>
            <a:normAutofit fontScale="92500" lnSpcReduction="10000"/>
          </a:bodyPr>
          <a:lstStyle/>
          <a:p>
            <a:r>
              <a:rPr lang="en-GB" dirty="0" smtClean="0"/>
              <a:t>Middle class businessmen wanted an end to internal tariffs and a common currency. They also wanted taxes put on to import goods. They also wanted states to work together to best utilise natural resources. </a:t>
            </a:r>
          </a:p>
          <a:p>
            <a:r>
              <a:rPr lang="en-GB" dirty="0" smtClean="0"/>
              <a:t>They wanted a national railway network and more road improvements.</a:t>
            </a:r>
          </a:p>
          <a:p>
            <a:r>
              <a:rPr lang="en-GB" dirty="0" smtClean="0"/>
              <a:t>All of this would help Germany progress faster and compete industrially.</a:t>
            </a:r>
          </a:p>
          <a:p>
            <a:r>
              <a:rPr lang="en-GB" dirty="0" smtClean="0"/>
              <a:t>So we can see why the intellectual elite and middle-class businessmen supported and pushed for a unified Germany.</a:t>
            </a:r>
            <a:endParaRPr lang="en-GB" dirty="0" smtClean="0"/>
          </a:p>
        </p:txBody>
      </p:sp>
    </p:spTree>
    <p:extLst>
      <p:ext uri="{BB962C8B-B14F-4D97-AF65-F5344CB8AC3E}">
        <p14:creationId xmlns:p14="http://schemas.microsoft.com/office/powerpoint/2010/main" val="88508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653136"/>
            <a:ext cx="8183880" cy="1381904"/>
          </a:xfrm>
        </p:spPr>
        <p:txBody>
          <a:bodyPr>
            <a:noAutofit/>
          </a:bodyPr>
          <a:lstStyle/>
          <a:p>
            <a:r>
              <a:rPr lang="en-GB" sz="2800" dirty="0" smtClean="0"/>
              <a:t>To what extent did nationalist ideas filter down to the ordinary German citizens?</a:t>
            </a:r>
            <a:endParaRPr lang="en-GB" sz="2800" dirty="0"/>
          </a:p>
        </p:txBody>
      </p:sp>
      <p:sp>
        <p:nvSpPr>
          <p:cNvPr id="3" name="Content Placeholder 2"/>
          <p:cNvSpPr>
            <a:spLocks noGrp="1"/>
          </p:cNvSpPr>
          <p:nvPr>
            <p:ph idx="1"/>
          </p:nvPr>
        </p:nvSpPr>
        <p:spPr>
          <a:xfrm>
            <a:off x="502920" y="530352"/>
            <a:ext cx="8183880" cy="4194792"/>
          </a:xfrm>
        </p:spPr>
        <p:txBody>
          <a:bodyPr>
            <a:normAutofit fontScale="77500" lnSpcReduction="20000"/>
          </a:bodyPr>
          <a:lstStyle/>
          <a:p>
            <a:r>
              <a:rPr lang="en-GB" dirty="0" smtClean="0"/>
              <a:t>Urban workers were beginning to engage with politics and philosophy, but the numbers remained small.</a:t>
            </a:r>
          </a:p>
          <a:p>
            <a:r>
              <a:rPr lang="en-GB" dirty="0" err="1" smtClean="0"/>
              <a:t>Andrina</a:t>
            </a:r>
            <a:r>
              <a:rPr lang="en-GB" dirty="0" smtClean="0"/>
              <a:t> Stiles – </a:t>
            </a:r>
            <a:r>
              <a:rPr lang="en-GB" i="1" dirty="0" smtClean="0"/>
              <a:t>Liberalism and nationalism remained largely middle-class before 1848. </a:t>
            </a:r>
            <a:r>
              <a:rPr lang="en-GB" dirty="0" smtClean="0"/>
              <a:t>(p.85)</a:t>
            </a:r>
          </a:p>
          <a:p>
            <a:r>
              <a:rPr lang="en-GB" dirty="0" smtClean="0"/>
              <a:t>Despite the Carlsbad Decrees, student activity and sentiment remained. </a:t>
            </a:r>
          </a:p>
          <a:p>
            <a:r>
              <a:rPr lang="en-GB" dirty="0" smtClean="0"/>
              <a:t>In 1840, when another French threat in the Rhine emerged, ordinary Germans throughout the area, and from a range of classes, rushed to the defence of the ‘fatherland’. This event showed that national feeling had spread to large numbers of ordinary German citizens. </a:t>
            </a:r>
            <a:endParaRPr lang="en-GB" dirty="0" smtClean="0"/>
          </a:p>
        </p:txBody>
      </p:sp>
    </p:spTree>
    <p:extLst>
      <p:ext uri="{BB962C8B-B14F-4D97-AF65-F5344CB8AC3E}">
        <p14:creationId xmlns:p14="http://schemas.microsoft.com/office/powerpoint/2010/main" val="3732267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Industrialisation and population changes</a:t>
            </a:r>
            <a:endParaRPr lang="en-GB" dirty="0"/>
          </a:p>
        </p:txBody>
      </p:sp>
      <p:sp>
        <p:nvSpPr>
          <p:cNvPr id="3" name="Content Placeholder 2"/>
          <p:cNvSpPr>
            <a:spLocks noGrp="1"/>
          </p:cNvSpPr>
          <p:nvPr>
            <p:ph idx="1"/>
          </p:nvPr>
        </p:nvSpPr>
        <p:spPr/>
        <p:txBody>
          <a:bodyPr>
            <a:normAutofit lnSpcReduction="10000"/>
          </a:bodyPr>
          <a:lstStyle/>
          <a:p>
            <a:r>
              <a:rPr lang="en-GB" dirty="0" smtClean="0"/>
              <a:t>German States first felt the benefits of some form of unity through an improving economy. (See </a:t>
            </a:r>
            <a:r>
              <a:rPr lang="en-GB" dirty="0" err="1" smtClean="0"/>
              <a:t>D.Thomson</a:t>
            </a:r>
            <a:r>
              <a:rPr lang="en-GB" dirty="0" smtClean="0"/>
              <a:t> quote p.86. Important to keep this in mind.)</a:t>
            </a:r>
          </a:p>
          <a:p>
            <a:r>
              <a:rPr lang="en-GB" dirty="0" smtClean="0"/>
              <a:t>‘It has been argued that the forces unleashed by industrialisation did help push Germany states towards unification.” p.87</a:t>
            </a:r>
          </a:p>
          <a:p>
            <a:r>
              <a:rPr lang="en-GB" dirty="0" smtClean="0"/>
              <a:t>This economic development was hampered by political fragmentation.</a:t>
            </a:r>
            <a:endParaRPr lang="en-GB" dirty="0"/>
          </a:p>
        </p:txBody>
      </p:sp>
    </p:spTree>
    <p:extLst>
      <p:ext uri="{BB962C8B-B14F-4D97-AF65-F5344CB8AC3E}">
        <p14:creationId xmlns:p14="http://schemas.microsoft.com/office/powerpoint/2010/main" val="2492287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1843</TotalTime>
  <Words>1199</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Why did nationalism grow in the German states after 1815?</vt:lpstr>
      <vt:lpstr>Germany after the Napoleonic war</vt:lpstr>
      <vt:lpstr>Germany after the Napoleonic war</vt:lpstr>
      <vt:lpstr>Germany after the Napoleonic war</vt:lpstr>
      <vt:lpstr>Who wanted a powerful and united Germany?</vt:lpstr>
      <vt:lpstr>Who wanted a powerful and united Germany?</vt:lpstr>
      <vt:lpstr>Who wanted a powerful and united Germany?</vt:lpstr>
      <vt:lpstr>To what extent did nationalist ideas filter down to the ordinary German citizens?</vt:lpstr>
      <vt:lpstr>Industrialisation and population changes</vt:lpstr>
      <vt:lpstr>Industrialisation and population changes</vt:lpstr>
      <vt:lpstr>The effects of Prussian economic expansion</vt:lpstr>
      <vt:lpstr>The effects of Prussian economic expansion</vt:lpstr>
      <vt:lpstr>The effect of continued German economic and industrial growth.</vt:lpstr>
      <vt:lpstr>The effect of continued German economic and industrial growth.</vt:lpstr>
      <vt:lpstr>Prussia as leader</vt:lpstr>
      <vt:lpstr>Prussia as leader</vt:lpstr>
      <vt:lpstr>Prussia as leader</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Migration and Empire on Scotland to 1939</dc:title>
  <dc:creator>IGSJDavidson</dc:creator>
  <cp:lastModifiedBy>IGSJDavidson</cp:lastModifiedBy>
  <cp:revision>27</cp:revision>
  <cp:lastPrinted>2015-09-18T08:42:12Z</cp:lastPrinted>
  <dcterms:created xsi:type="dcterms:W3CDTF">2015-03-05T12:16:06Z</dcterms:created>
  <dcterms:modified xsi:type="dcterms:W3CDTF">2015-09-18T13:48:16Z</dcterms:modified>
</cp:coreProperties>
</file>