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89" r:id="rId7"/>
    <p:sldId id="261" r:id="rId8"/>
    <p:sldId id="262" r:id="rId9"/>
    <p:sldId id="263" r:id="rId10"/>
    <p:sldId id="290" r:id="rId11"/>
    <p:sldId id="264" r:id="rId12"/>
    <p:sldId id="291" r:id="rId13"/>
    <p:sldId id="265" r:id="rId14"/>
    <p:sldId id="292" r:id="rId15"/>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97" d="100"/>
        <a:sy n="97" d="100"/>
      </p:scale>
      <p:origin x="0" y="12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E041FE8-CE26-4F50-B8A9-A082D6F3CA9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F81966-322E-45D2-B596-666DED36A611}" type="datetimeFigureOut">
              <a:rPr lang="en-GB" smtClean="0"/>
              <a:t>02/10/2015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E041FE8-CE26-4F50-B8A9-A082D6F3CA98}"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7F81966-322E-45D2-B596-666DED36A611}" type="datetimeFigureOut">
              <a:rPr lang="en-GB" smtClean="0"/>
              <a:t>02/10/2015</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E041FE8-CE26-4F50-B8A9-A082D6F3CA9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Why </a:t>
            </a:r>
            <a:r>
              <a:rPr lang="en-GB" sz="3200" dirty="0" smtClean="0"/>
              <a:t>was unification so difficult to achieve between 1815 and 1871?</a:t>
            </a:r>
            <a:endParaRPr lang="en-GB" sz="3200" dirty="0"/>
          </a:p>
        </p:txBody>
      </p:sp>
      <p:sp>
        <p:nvSpPr>
          <p:cNvPr id="3" name="Subtitle 2"/>
          <p:cNvSpPr>
            <a:spLocks noGrp="1"/>
          </p:cNvSpPr>
          <p:nvPr>
            <p:ph type="subTitle" idx="1"/>
          </p:nvPr>
        </p:nvSpPr>
        <p:spPr/>
        <p:txBody>
          <a:bodyPr/>
          <a:lstStyle/>
          <a:p>
            <a:r>
              <a:rPr lang="en-GB" dirty="0" smtClean="0"/>
              <a:t>Summary of Chapter </a:t>
            </a:r>
            <a:r>
              <a:rPr lang="en-GB" dirty="0" smtClean="0"/>
              <a:t>8 </a:t>
            </a:r>
            <a:r>
              <a:rPr lang="en-GB" dirty="0" smtClean="0"/>
              <a:t>of Britain &amp; Scotland and Germany by John A. Kerr and James </a:t>
            </a:r>
            <a:r>
              <a:rPr lang="en-GB" dirty="0" err="1" smtClean="0"/>
              <a:t>McGonigle</a:t>
            </a:r>
            <a:r>
              <a:rPr lang="en-GB" dirty="0" smtClean="0"/>
              <a:t>.</a:t>
            </a:r>
            <a:endParaRPr lang="en-GB" dirty="0"/>
          </a:p>
        </p:txBody>
      </p:sp>
    </p:spTree>
    <p:extLst>
      <p:ext uri="{BB962C8B-B14F-4D97-AF65-F5344CB8AC3E}">
        <p14:creationId xmlns:p14="http://schemas.microsoft.com/office/powerpoint/2010/main" val="4177596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07F09">
                    <a:tint val="88000"/>
                    <a:satMod val="150000"/>
                  </a:srgbClr>
                </a:solidFill>
              </a:rPr>
              <a:t>Obstacles to unification</a:t>
            </a:r>
            <a:endParaRPr lang="en-GB" dirty="0"/>
          </a:p>
        </p:txBody>
      </p:sp>
      <p:sp>
        <p:nvSpPr>
          <p:cNvPr id="3" name="Content Placeholder 2"/>
          <p:cNvSpPr>
            <a:spLocks noGrp="1"/>
          </p:cNvSpPr>
          <p:nvPr>
            <p:ph idx="1"/>
          </p:nvPr>
        </p:nvSpPr>
        <p:spPr/>
        <p:txBody>
          <a:bodyPr>
            <a:normAutofit/>
          </a:bodyPr>
          <a:lstStyle/>
          <a:p>
            <a:r>
              <a:rPr lang="en-GB" dirty="0" smtClean="0"/>
              <a:t>Prussia was economically strong and had good natural resources in the Rhine area. </a:t>
            </a:r>
          </a:p>
          <a:p>
            <a:r>
              <a:rPr lang="en-GB" dirty="0" smtClean="0"/>
              <a:t>Austria suffered from a lack of resources and lagged behind in industrial development.</a:t>
            </a:r>
          </a:p>
          <a:p>
            <a:r>
              <a:rPr lang="en-GB" dirty="0" smtClean="0"/>
              <a:t>Austria was also excluded from the Zollverein. (See Metternich’s concern, p.105)</a:t>
            </a:r>
            <a:endParaRPr lang="en-GB" dirty="0"/>
          </a:p>
        </p:txBody>
      </p:sp>
    </p:spTree>
    <p:extLst>
      <p:ext uri="{BB962C8B-B14F-4D97-AF65-F5344CB8AC3E}">
        <p14:creationId xmlns:p14="http://schemas.microsoft.com/office/powerpoint/2010/main" val="4022674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07F09">
                    <a:tint val="88000"/>
                    <a:satMod val="150000"/>
                  </a:srgbClr>
                </a:solidFill>
              </a:rPr>
              <a:t>Obstacles to unification</a:t>
            </a:r>
            <a:endParaRPr lang="en-GB" dirty="0"/>
          </a:p>
        </p:txBody>
      </p:sp>
      <p:sp>
        <p:nvSpPr>
          <p:cNvPr id="3" name="Content Placeholder 2"/>
          <p:cNvSpPr>
            <a:spLocks noGrp="1"/>
          </p:cNvSpPr>
          <p:nvPr>
            <p:ph idx="1"/>
          </p:nvPr>
        </p:nvSpPr>
        <p:spPr/>
        <p:txBody>
          <a:bodyPr>
            <a:normAutofit/>
          </a:bodyPr>
          <a:lstStyle/>
          <a:p>
            <a:r>
              <a:rPr lang="en-GB" dirty="0" smtClean="0"/>
              <a:t>Prussia, after 1815, was emerging as the modern efficient state, with a powerful army. Smaller states tended to support Austria as security against powerful Prussia.</a:t>
            </a:r>
            <a:endParaRPr lang="en-GB" dirty="0" smtClean="0"/>
          </a:p>
        </p:txBody>
      </p:sp>
    </p:spTree>
    <p:extLst>
      <p:ext uri="{BB962C8B-B14F-4D97-AF65-F5344CB8AC3E}">
        <p14:creationId xmlns:p14="http://schemas.microsoft.com/office/powerpoint/2010/main" val="1986864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07F09">
                    <a:tint val="88000"/>
                    <a:satMod val="150000"/>
                  </a:srgbClr>
                </a:solidFill>
              </a:rPr>
              <a:t>Obstacles to unification</a:t>
            </a:r>
            <a:endParaRPr lang="en-GB" dirty="0"/>
          </a:p>
        </p:txBody>
      </p:sp>
      <p:sp>
        <p:nvSpPr>
          <p:cNvPr id="3" name="Content Placeholder 2"/>
          <p:cNvSpPr>
            <a:spLocks noGrp="1"/>
          </p:cNvSpPr>
          <p:nvPr>
            <p:ph idx="1"/>
          </p:nvPr>
        </p:nvSpPr>
        <p:spPr/>
        <p:txBody>
          <a:bodyPr>
            <a:normAutofit/>
          </a:bodyPr>
          <a:lstStyle/>
          <a:p>
            <a:r>
              <a:rPr lang="en-GB" dirty="0" smtClean="0"/>
              <a:t>France did not want a unified Germany as Napoleon III was looking enviously towards land occupied by southern states. Also, they were not happy about Prussia occupying the Rhine region as France saw that region as </a:t>
            </a:r>
            <a:r>
              <a:rPr lang="en-GB" dirty="0" smtClean="0"/>
              <a:t>their</a:t>
            </a:r>
            <a:r>
              <a:rPr lang="en-GB" dirty="0" smtClean="0"/>
              <a:t> natural boundary ending at the Rhine.</a:t>
            </a:r>
          </a:p>
          <a:p>
            <a:r>
              <a:rPr lang="en-GB" dirty="0" smtClean="0"/>
              <a:t>Prussia took the Rhine region as their buffer against the French.</a:t>
            </a:r>
            <a:endParaRPr lang="en-GB" dirty="0" smtClean="0"/>
          </a:p>
        </p:txBody>
      </p:sp>
    </p:spTree>
    <p:extLst>
      <p:ext uri="{BB962C8B-B14F-4D97-AF65-F5344CB8AC3E}">
        <p14:creationId xmlns:p14="http://schemas.microsoft.com/office/powerpoint/2010/main" val="241368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So by 1850, there were many obstacles to unification and people at the time thought it would be a long time before the unification of Germany would happen.</a:t>
            </a:r>
          </a:p>
          <a:p>
            <a:r>
              <a:rPr lang="en-GB" dirty="0" smtClean="0"/>
              <a:t>These obstacles were:-</a:t>
            </a:r>
            <a:endParaRPr lang="en-GB" dirty="0" smtClean="0"/>
          </a:p>
        </p:txBody>
      </p:sp>
    </p:spTree>
    <p:extLst>
      <p:ext uri="{BB962C8B-B14F-4D97-AF65-F5344CB8AC3E}">
        <p14:creationId xmlns:p14="http://schemas.microsoft.com/office/powerpoint/2010/main" val="2439818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Summary</a:t>
            </a:r>
            <a:endParaRPr lang="en-GB" dirty="0"/>
          </a:p>
        </p:txBody>
      </p:sp>
      <p:sp>
        <p:nvSpPr>
          <p:cNvPr id="3" name="Content Placeholder 2"/>
          <p:cNvSpPr>
            <a:spLocks noGrp="1"/>
          </p:cNvSpPr>
          <p:nvPr>
            <p:ph idx="1"/>
          </p:nvPr>
        </p:nvSpPr>
        <p:spPr/>
        <p:txBody>
          <a:bodyPr/>
          <a:lstStyle/>
          <a:p>
            <a:r>
              <a:rPr lang="en-GB" dirty="0" smtClean="0"/>
              <a:t>Defining Germany</a:t>
            </a:r>
          </a:p>
          <a:p>
            <a:r>
              <a:rPr lang="en-GB" dirty="0" smtClean="0"/>
              <a:t>Structure of the Bund under Austrian control</a:t>
            </a:r>
          </a:p>
          <a:p>
            <a:r>
              <a:rPr lang="en-GB" dirty="0" smtClean="0"/>
              <a:t>Religion</a:t>
            </a:r>
          </a:p>
          <a:p>
            <a:r>
              <a:rPr lang="en-GB" dirty="0" smtClean="0"/>
              <a:t>Whether Austria should be included or not</a:t>
            </a:r>
          </a:p>
          <a:p>
            <a:r>
              <a:rPr lang="en-GB" dirty="0" smtClean="0"/>
              <a:t>Leaders of the 39 states</a:t>
            </a:r>
          </a:p>
          <a:p>
            <a:r>
              <a:rPr lang="en-GB" dirty="0" smtClean="0"/>
              <a:t>Great Powers of Europe</a:t>
            </a:r>
          </a:p>
          <a:p>
            <a:r>
              <a:rPr lang="en-GB" dirty="0" smtClean="0"/>
              <a:t>Economic factor</a:t>
            </a:r>
            <a:endParaRPr lang="en-GB" dirty="0" smtClean="0"/>
          </a:p>
        </p:txBody>
      </p:sp>
    </p:spTree>
    <p:extLst>
      <p:ext uri="{BB962C8B-B14F-4D97-AF65-F5344CB8AC3E}">
        <p14:creationId xmlns:p14="http://schemas.microsoft.com/office/powerpoint/2010/main" val="1163805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01208"/>
            <a:ext cx="8183880" cy="733832"/>
          </a:xfrm>
        </p:spPr>
        <p:txBody>
          <a:bodyPr>
            <a:normAutofit/>
          </a:bodyPr>
          <a:lstStyle/>
          <a:p>
            <a:r>
              <a:rPr lang="en-GB" dirty="0" smtClean="0"/>
              <a:t>Intro</a:t>
            </a:r>
            <a:endParaRPr lang="en-GB" dirty="0"/>
          </a:p>
        </p:txBody>
      </p:sp>
      <p:sp>
        <p:nvSpPr>
          <p:cNvPr id="3" name="Content Placeholder 2"/>
          <p:cNvSpPr>
            <a:spLocks noGrp="1"/>
          </p:cNvSpPr>
          <p:nvPr>
            <p:ph idx="1"/>
          </p:nvPr>
        </p:nvSpPr>
        <p:spPr/>
        <p:txBody>
          <a:bodyPr>
            <a:normAutofit/>
          </a:bodyPr>
          <a:lstStyle/>
          <a:p>
            <a:r>
              <a:rPr lang="en-GB" dirty="0" smtClean="0"/>
              <a:t>Leaders of states were not keen on the ideas of liberalism and nationalism developing in their states.</a:t>
            </a:r>
          </a:p>
          <a:p>
            <a:r>
              <a:rPr lang="en-GB" dirty="0" smtClean="0"/>
              <a:t>Religion prevented a full unification of north and south.</a:t>
            </a:r>
          </a:p>
          <a:p>
            <a:r>
              <a:rPr lang="en-GB" dirty="0" smtClean="0"/>
              <a:t>The relationship between Prussia and Austria </a:t>
            </a:r>
            <a:r>
              <a:rPr lang="en-GB" dirty="0"/>
              <a:t>h</a:t>
            </a:r>
            <a:r>
              <a:rPr lang="en-GB" dirty="0" smtClean="0"/>
              <a:t>indered unification</a:t>
            </a:r>
            <a:endParaRPr lang="en-GB" dirty="0" smtClean="0"/>
          </a:p>
        </p:txBody>
      </p:sp>
    </p:spTree>
    <p:extLst>
      <p:ext uri="{BB962C8B-B14F-4D97-AF65-F5344CB8AC3E}">
        <p14:creationId xmlns:p14="http://schemas.microsoft.com/office/powerpoint/2010/main" val="2603716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01208"/>
            <a:ext cx="8183880" cy="733832"/>
          </a:xfrm>
        </p:spPr>
        <p:txBody>
          <a:bodyPr>
            <a:normAutofit fontScale="90000"/>
          </a:bodyPr>
          <a:lstStyle/>
          <a:p>
            <a:r>
              <a:rPr lang="en-GB" sz="3200" dirty="0">
                <a:solidFill>
                  <a:srgbClr val="F07F09">
                    <a:tint val="88000"/>
                    <a:satMod val="150000"/>
                  </a:srgbClr>
                </a:solidFill>
              </a:rPr>
              <a:t>Germany after the Napoleonic </a:t>
            </a:r>
            <a:r>
              <a:rPr lang="en-GB" sz="3200" dirty="0" smtClean="0">
                <a:solidFill>
                  <a:srgbClr val="F07F09">
                    <a:tint val="88000"/>
                    <a:satMod val="150000"/>
                  </a:srgbClr>
                </a:solidFill>
              </a:rPr>
              <a:t>wars – Obstacles to unification</a:t>
            </a:r>
            <a:endParaRPr lang="en-GB" dirty="0"/>
          </a:p>
        </p:txBody>
      </p:sp>
      <p:sp>
        <p:nvSpPr>
          <p:cNvPr id="3" name="Content Placeholder 2"/>
          <p:cNvSpPr>
            <a:spLocks noGrp="1"/>
          </p:cNvSpPr>
          <p:nvPr>
            <p:ph idx="1"/>
          </p:nvPr>
        </p:nvSpPr>
        <p:spPr/>
        <p:txBody>
          <a:bodyPr>
            <a:normAutofit lnSpcReduction="10000"/>
          </a:bodyPr>
          <a:lstStyle/>
          <a:p>
            <a:r>
              <a:rPr lang="en-GB" dirty="0" smtClean="0"/>
              <a:t>Defining exactly what was meant by ‘Germany’. The French reduced the states to 39 in the Confederation of the Rhine. Once the French were defeated and removed, the German rulers reinstated their power in the Congress of Vienna. From this Congress, the German Confederation or </a:t>
            </a:r>
            <a:r>
              <a:rPr lang="en-GB" i="1" dirty="0" smtClean="0"/>
              <a:t>Bund </a:t>
            </a:r>
            <a:r>
              <a:rPr lang="en-GB" dirty="0" smtClean="0"/>
              <a:t>was set up, which involved a loose association of the 39 states.</a:t>
            </a:r>
            <a:endParaRPr lang="en-GB" dirty="0" smtClean="0"/>
          </a:p>
        </p:txBody>
      </p:sp>
    </p:spTree>
    <p:extLst>
      <p:ext uri="{BB962C8B-B14F-4D97-AF65-F5344CB8AC3E}">
        <p14:creationId xmlns:p14="http://schemas.microsoft.com/office/powerpoint/2010/main" val="3025464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29200"/>
            <a:ext cx="8183880" cy="805840"/>
          </a:xfrm>
        </p:spPr>
        <p:txBody>
          <a:bodyPr/>
          <a:lstStyle/>
          <a:p>
            <a:r>
              <a:rPr lang="en-GB" dirty="0">
                <a:solidFill>
                  <a:srgbClr val="F07F09">
                    <a:tint val="88000"/>
                    <a:satMod val="150000"/>
                  </a:srgbClr>
                </a:solidFill>
              </a:rPr>
              <a:t>Obstacles to unification</a:t>
            </a:r>
            <a:endParaRPr lang="en-GB" dirty="0"/>
          </a:p>
        </p:txBody>
      </p:sp>
      <p:sp>
        <p:nvSpPr>
          <p:cNvPr id="3" name="Content Placeholder 2"/>
          <p:cNvSpPr>
            <a:spLocks noGrp="1"/>
          </p:cNvSpPr>
          <p:nvPr>
            <p:ph idx="1"/>
          </p:nvPr>
        </p:nvSpPr>
        <p:spPr>
          <a:xfrm>
            <a:off x="502920" y="530352"/>
            <a:ext cx="8183880" cy="4698848"/>
          </a:xfrm>
        </p:spPr>
        <p:txBody>
          <a:bodyPr/>
          <a:lstStyle/>
          <a:p>
            <a:r>
              <a:rPr lang="en-GB" dirty="0" smtClean="0"/>
              <a:t>The Bund was a disappointment. </a:t>
            </a:r>
          </a:p>
          <a:p>
            <a:r>
              <a:rPr lang="en-GB" dirty="0" smtClean="0"/>
              <a:t>It consisted of representatives from the 39 states, nominated by their rulers</a:t>
            </a:r>
          </a:p>
          <a:p>
            <a:r>
              <a:rPr lang="en-GB" dirty="0" smtClean="0"/>
              <a:t>Decisions had to be unanimous; very difficult to achieve</a:t>
            </a:r>
          </a:p>
          <a:p>
            <a:r>
              <a:rPr lang="en-GB" dirty="0" smtClean="0"/>
              <a:t>Chairmanship given permanently to Austria. (Austria considered to be the main power in the area). Austria was fiercely against unification and liberalism.</a:t>
            </a:r>
            <a:endParaRPr lang="en-GB" dirty="0" smtClean="0"/>
          </a:p>
        </p:txBody>
      </p:sp>
    </p:spTree>
    <p:extLst>
      <p:ext uri="{BB962C8B-B14F-4D97-AF65-F5344CB8AC3E}">
        <p14:creationId xmlns:p14="http://schemas.microsoft.com/office/powerpoint/2010/main" val="1537567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07F09">
                    <a:tint val="88000"/>
                    <a:satMod val="150000"/>
                  </a:srgbClr>
                </a:solidFill>
              </a:rPr>
              <a:t>Obstacles to unification</a:t>
            </a:r>
            <a:endParaRPr lang="en-GB" dirty="0"/>
          </a:p>
        </p:txBody>
      </p:sp>
      <p:sp>
        <p:nvSpPr>
          <p:cNvPr id="3" name="Content Placeholder 2"/>
          <p:cNvSpPr>
            <a:spLocks noGrp="1"/>
          </p:cNvSpPr>
          <p:nvPr>
            <p:ph idx="1"/>
          </p:nvPr>
        </p:nvSpPr>
        <p:spPr/>
        <p:txBody>
          <a:bodyPr>
            <a:normAutofit/>
          </a:bodyPr>
          <a:lstStyle/>
          <a:p>
            <a:r>
              <a:rPr lang="en-GB" dirty="0" smtClean="0"/>
              <a:t>Also, Austrian Emperor wanted a very strong empire and did not want to see the creation of a strong Prussia, therefore Austria kept the Bund weak.</a:t>
            </a:r>
            <a:endParaRPr lang="en-GB" dirty="0"/>
          </a:p>
        </p:txBody>
      </p:sp>
    </p:spTree>
    <p:extLst>
      <p:ext uri="{BB962C8B-B14F-4D97-AF65-F5344CB8AC3E}">
        <p14:creationId xmlns:p14="http://schemas.microsoft.com/office/powerpoint/2010/main" val="149526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07F09">
                    <a:tint val="88000"/>
                    <a:satMod val="150000"/>
                  </a:srgbClr>
                </a:solidFill>
              </a:rPr>
              <a:t>Obstacles to unification</a:t>
            </a:r>
            <a:endParaRPr lang="en-GB" dirty="0"/>
          </a:p>
        </p:txBody>
      </p:sp>
      <p:sp>
        <p:nvSpPr>
          <p:cNvPr id="3" name="Content Placeholder 2"/>
          <p:cNvSpPr>
            <a:spLocks noGrp="1"/>
          </p:cNvSpPr>
          <p:nvPr>
            <p:ph idx="1"/>
          </p:nvPr>
        </p:nvSpPr>
        <p:spPr/>
        <p:txBody>
          <a:bodyPr>
            <a:normAutofit/>
          </a:bodyPr>
          <a:lstStyle/>
          <a:p>
            <a:r>
              <a:rPr lang="en-GB" dirty="0" smtClean="0"/>
              <a:t>Religion – northern states wer</a:t>
            </a:r>
            <a:r>
              <a:rPr lang="en-GB" dirty="0" smtClean="0"/>
              <a:t>e Protestant and the southern states were Catholic. Prussia Protestant, Austria Catholic.</a:t>
            </a:r>
          </a:p>
          <a:p>
            <a:r>
              <a:rPr lang="en-GB" dirty="0" smtClean="0"/>
              <a:t>Therefore, small southern states looked to Austria for protection.</a:t>
            </a:r>
            <a:endParaRPr lang="en-GB" dirty="0"/>
          </a:p>
        </p:txBody>
      </p:sp>
    </p:spTree>
    <p:extLst>
      <p:ext uri="{BB962C8B-B14F-4D97-AF65-F5344CB8AC3E}">
        <p14:creationId xmlns:p14="http://schemas.microsoft.com/office/powerpoint/2010/main" val="420241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85184"/>
            <a:ext cx="8183880" cy="949856"/>
          </a:xfrm>
        </p:spPr>
        <p:txBody>
          <a:bodyPr>
            <a:normAutofit/>
          </a:bodyPr>
          <a:lstStyle/>
          <a:p>
            <a:r>
              <a:rPr lang="en-GB" dirty="0">
                <a:solidFill>
                  <a:srgbClr val="F07F09">
                    <a:tint val="88000"/>
                    <a:satMod val="150000"/>
                  </a:srgbClr>
                </a:solidFill>
              </a:rPr>
              <a:t>Obstacles to unification</a:t>
            </a:r>
            <a:endParaRPr lang="en-GB" dirty="0"/>
          </a:p>
        </p:txBody>
      </p:sp>
      <p:sp>
        <p:nvSpPr>
          <p:cNvPr id="3" name="Content Placeholder 2"/>
          <p:cNvSpPr>
            <a:spLocks noGrp="1"/>
          </p:cNvSpPr>
          <p:nvPr>
            <p:ph idx="1"/>
          </p:nvPr>
        </p:nvSpPr>
        <p:spPr>
          <a:xfrm>
            <a:off x="502920" y="530352"/>
            <a:ext cx="8183880" cy="4626840"/>
          </a:xfrm>
        </p:spPr>
        <p:txBody>
          <a:bodyPr>
            <a:normAutofit/>
          </a:bodyPr>
          <a:lstStyle/>
          <a:p>
            <a:r>
              <a:rPr lang="en-GB" dirty="0" smtClean="0"/>
              <a:t>Who should be included in a united Germany? </a:t>
            </a:r>
          </a:p>
          <a:p>
            <a:r>
              <a:rPr lang="en-GB" i="1" dirty="0" err="1" smtClean="0"/>
              <a:t>Grossdeutschland</a:t>
            </a:r>
            <a:r>
              <a:rPr lang="en-GB" i="1" dirty="0" smtClean="0"/>
              <a:t> – </a:t>
            </a:r>
            <a:r>
              <a:rPr lang="en-GB" dirty="0" smtClean="0"/>
              <a:t>Austria included</a:t>
            </a:r>
          </a:p>
          <a:p>
            <a:r>
              <a:rPr lang="en-GB" i="1" dirty="0" err="1" smtClean="0"/>
              <a:t>Kleindeutschland</a:t>
            </a:r>
            <a:r>
              <a:rPr lang="en-GB" i="1" dirty="0" smtClean="0"/>
              <a:t> </a:t>
            </a:r>
            <a:r>
              <a:rPr lang="en-GB" dirty="0" smtClean="0"/>
              <a:t>– Austria excluded</a:t>
            </a:r>
          </a:p>
          <a:p>
            <a:r>
              <a:rPr lang="en-GB" dirty="0" smtClean="0"/>
              <a:t>Thus defining what exactly was meant by ‘Germany’ was a real barrier to unification</a:t>
            </a:r>
            <a:endParaRPr lang="en-GB" dirty="0" smtClean="0"/>
          </a:p>
        </p:txBody>
      </p:sp>
    </p:spTree>
    <p:extLst>
      <p:ext uri="{BB962C8B-B14F-4D97-AF65-F5344CB8AC3E}">
        <p14:creationId xmlns:p14="http://schemas.microsoft.com/office/powerpoint/2010/main" val="88508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653136"/>
            <a:ext cx="8183880" cy="1381904"/>
          </a:xfrm>
        </p:spPr>
        <p:txBody>
          <a:bodyPr>
            <a:noAutofit/>
          </a:bodyPr>
          <a:lstStyle/>
          <a:p>
            <a:r>
              <a:rPr lang="en-GB" sz="2800" dirty="0">
                <a:solidFill>
                  <a:srgbClr val="F07F09">
                    <a:tint val="88000"/>
                    <a:satMod val="150000"/>
                  </a:srgbClr>
                </a:solidFill>
              </a:rPr>
              <a:t>Obstacles to unification</a:t>
            </a:r>
            <a:endParaRPr lang="en-GB" sz="2800" dirty="0"/>
          </a:p>
        </p:txBody>
      </p:sp>
      <p:sp>
        <p:nvSpPr>
          <p:cNvPr id="3" name="Content Placeholder 2"/>
          <p:cNvSpPr>
            <a:spLocks noGrp="1"/>
          </p:cNvSpPr>
          <p:nvPr>
            <p:ph idx="1"/>
          </p:nvPr>
        </p:nvSpPr>
        <p:spPr>
          <a:xfrm>
            <a:off x="502920" y="530352"/>
            <a:ext cx="8183880" cy="4194792"/>
          </a:xfrm>
        </p:spPr>
        <p:txBody>
          <a:bodyPr>
            <a:normAutofit/>
          </a:bodyPr>
          <a:lstStyle/>
          <a:p>
            <a:r>
              <a:rPr lang="en-GB" dirty="0" smtClean="0"/>
              <a:t>The leaders of the 39 states were jealous of each other’s power and position and did not wish to see their own power being lost to a rival. So, they wanted things to remain as they were.</a:t>
            </a:r>
            <a:endParaRPr lang="en-GB" dirty="0" smtClean="0"/>
          </a:p>
        </p:txBody>
      </p:sp>
    </p:spTree>
    <p:extLst>
      <p:ext uri="{BB962C8B-B14F-4D97-AF65-F5344CB8AC3E}">
        <p14:creationId xmlns:p14="http://schemas.microsoft.com/office/powerpoint/2010/main" val="3732267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07F09">
                    <a:tint val="88000"/>
                    <a:satMod val="150000"/>
                  </a:srgbClr>
                </a:solidFill>
              </a:rPr>
              <a:t>Obstacles to unification</a:t>
            </a:r>
            <a:endParaRPr lang="en-GB" dirty="0"/>
          </a:p>
        </p:txBody>
      </p:sp>
      <p:sp>
        <p:nvSpPr>
          <p:cNvPr id="3" name="Content Placeholder 2"/>
          <p:cNvSpPr>
            <a:spLocks noGrp="1"/>
          </p:cNvSpPr>
          <p:nvPr>
            <p:ph idx="1"/>
          </p:nvPr>
        </p:nvSpPr>
        <p:spPr/>
        <p:txBody>
          <a:bodyPr>
            <a:normAutofit/>
          </a:bodyPr>
          <a:lstStyle/>
          <a:p>
            <a:r>
              <a:rPr lang="en-GB" dirty="0" smtClean="0"/>
              <a:t>None of the Great Powers (Britain, France and Russia) wanted a strong Germany as this may upset the balance of power. </a:t>
            </a:r>
            <a:endParaRPr lang="en-GB" dirty="0"/>
          </a:p>
          <a:p>
            <a:r>
              <a:rPr lang="en-GB" dirty="0" smtClean="0"/>
              <a:t>They were happy to see Germany weak and divided.</a:t>
            </a:r>
            <a:endParaRPr lang="en-GB" dirty="0"/>
          </a:p>
        </p:txBody>
      </p:sp>
    </p:spTree>
    <p:extLst>
      <p:ext uri="{BB962C8B-B14F-4D97-AF65-F5344CB8AC3E}">
        <p14:creationId xmlns:p14="http://schemas.microsoft.com/office/powerpoint/2010/main" val="2492287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2037</TotalTime>
  <Words>586</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Why was unification so difficult to achieve between 1815 and 1871?</vt:lpstr>
      <vt:lpstr>Intro</vt:lpstr>
      <vt:lpstr>Germany after the Napoleonic wars – Obstacles to unification</vt:lpstr>
      <vt:lpstr>Obstacles to unification</vt:lpstr>
      <vt:lpstr>Obstacles to unification</vt:lpstr>
      <vt:lpstr>Obstacles to unification</vt:lpstr>
      <vt:lpstr>Obstacles to unification</vt:lpstr>
      <vt:lpstr>Obstacles to unification</vt:lpstr>
      <vt:lpstr>Obstacles to unification</vt:lpstr>
      <vt:lpstr>Obstacles to unification</vt:lpstr>
      <vt:lpstr>Obstacles to unification</vt:lpstr>
      <vt:lpstr>Obstacles to unification</vt:lpstr>
      <vt:lpstr>Summary</vt:lpstr>
      <vt:lpstr> Summary</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Migration and Empire on Scotland to 1939</dc:title>
  <dc:creator>IGSJDavidson</dc:creator>
  <cp:lastModifiedBy>IGSJDavidson</cp:lastModifiedBy>
  <cp:revision>39</cp:revision>
  <cp:lastPrinted>2015-09-18T08:42:12Z</cp:lastPrinted>
  <dcterms:created xsi:type="dcterms:W3CDTF">2015-03-05T12:16:06Z</dcterms:created>
  <dcterms:modified xsi:type="dcterms:W3CDTF">2015-10-02T13:51:57Z</dcterms:modified>
</cp:coreProperties>
</file>